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6.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7.xml" ContentType="application/vnd.openxmlformats-officedocument.presentationml.comments+xml"/>
  <Override PartName="/ppt/notesSlides/notesSlide18.xml" ContentType="application/vnd.openxmlformats-officedocument.presentationml.notesSlide+xml"/>
  <Override PartName="/ppt/comments/comment8.xml" ContentType="application/vnd.openxmlformats-officedocument.presentationml.comment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42"/>
  </p:notesMasterIdLst>
  <p:handoutMasterIdLst>
    <p:handoutMasterId r:id="rId43"/>
  </p:handoutMasterIdLst>
  <p:sldIdLst>
    <p:sldId id="14957" r:id="rId7"/>
    <p:sldId id="2086971669" r:id="rId8"/>
    <p:sldId id="2086971670" r:id="rId9"/>
    <p:sldId id="2086971673" r:id="rId10"/>
    <p:sldId id="2086971675" r:id="rId11"/>
    <p:sldId id="2086971671" r:id="rId12"/>
    <p:sldId id="14964" r:id="rId13"/>
    <p:sldId id="14956" r:id="rId14"/>
    <p:sldId id="14972" r:id="rId15"/>
    <p:sldId id="14973" r:id="rId16"/>
    <p:sldId id="14959" r:id="rId17"/>
    <p:sldId id="14955" r:id="rId18"/>
    <p:sldId id="14958" r:id="rId19"/>
    <p:sldId id="2086971668" r:id="rId20"/>
    <p:sldId id="2086971672" r:id="rId21"/>
    <p:sldId id="259" r:id="rId22"/>
    <p:sldId id="14977" r:id="rId23"/>
    <p:sldId id="2086971667" r:id="rId24"/>
    <p:sldId id="14976" r:id="rId25"/>
    <p:sldId id="14978" r:id="rId26"/>
    <p:sldId id="2086971665" r:id="rId27"/>
    <p:sldId id="14975" r:id="rId28"/>
    <p:sldId id="2086971674" r:id="rId29"/>
    <p:sldId id="348" r:id="rId30"/>
    <p:sldId id="14960" r:id="rId31"/>
    <p:sldId id="14961" r:id="rId32"/>
    <p:sldId id="274" r:id="rId33"/>
    <p:sldId id="14953" r:id="rId34"/>
    <p:sldId id="10615" r:id="rId35"/>
    <p:sldId id="14954" r:id="rId36"/>
    <p:sldId id="14933" r:id="rId37"/>
    <p:sldId id="14948" r:id="rId38"/>
    <p:sldId id="349" r:id="rId39"/>
    <p:sldId id="2086971666" r:id="rId40"/>
    <p:sldId id="2086971676" r:id="rId4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inhard Keil" initials="RK" lastIdx="16" clrIdx="0">
    <p:extLst>
      <p:ext uri="{19B8F6BF-5375-455C-9EA6-DF929625EA0E}">
        <p15:presenceInfo xmlns:p15="http://schemas.microsoft.com/office/powerpoint/2012/main" userId="S::Reinhard.Keil@arm.com::a74c14d9-6dde-4ffd-bc62-ceabab23c919" providerId="AD"/>
      </p:ext>
    </p:extLst>
  </p:cmAuthor>
  <p:cmAuthor id="2" name="Author" initials="A" lastIdx="2" clrIdx="1"/>
  <p:cmAuthor id="3" name="Stefano Cadario" initials="SC" lastIdx="2" clrIdx="2">
    <p:extLst>
      <p:ext uri="{19B8F6BF-5375-455C-9EA6-DF929625EA0E}">
        <p15:presenceInfo xmlns:p15="http://schemas.microsoft.com/office/powerpoint/2012/main" userId="S::Stefano.Cadario@arm.com::80442c5e-a86e-4e3c-a034-07962a038ecc" providerId="AD"/>
      </p:ext>
    </p:extLst>
  </p:cmAuthor>
  <p:cmAuthor id="4" name="Barbara Bengyel" initials="BB" lastIdx="3" clrIdx="3">
    <p:extLst>
      <p:ext uri="{19B8F6BF-5375-455C-9EA6-DF929625EA0E}">
        <p15:presenceInfo xmlns:p15="http://schemas.microsoft.com/office/powerpoint/2012/main" userId="S::barbara.bengyel@arm.com::e8b45ead-9f84-4a51-9340-10c649ecd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7384"/>
    <a:srgbClr val="3F7587"/>
    <a:srgbClr val="638F9D"/>
    <a:srgbClr val="99B6BF"/>
    <a:srgbClr val="A1A4A3"/>
    <a:srgbClr val="7F7F7F"/>
    <a:srgbClr val="70A000"/>
    <a:srgbClr val="FF6B00"/>
    <a:srgbClr val="FF6900"/>
    <a:srgbClr val="333E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B6403A-809B-419A-BFDE-94F7C20B7142}" v="4" dt="2021-12-01T16:01:04.55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5"/>
    <p:restoredTop sz="94658"/>
  </p:normalViewPr>
  <p:slideViewPr>
    <p:cSldViewPr snapToGrid="0">
      <p:cViewPr varScale="1">
        <p:scale>
          <a:sx n="115" d="100"/>
          <a:sy n="115" d="100"/>
        </p:scale>
        <p:origin x="792" y="384"/>
      </p:cViewPr>
      <p:guideLst>
        <p:guide orient="horz" pos="2160"/>
        <p:guide pos="3840"/>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dimir Marchenko" userId="c36603cb-6785-419b-81f9-614e814f607a" providerId="ADAL" clId="{1FB6403A-809B-419A-BFDE-94F7C20B7142}"/>
    <pc:docChg chg="undo custSel addSld delSld modSld">
      <pc:chgData name="Vladimir Marchenko" userId="c36603cb-6785-419b-81f9-614e814f607a" providerId="ADAL" clId="{1FB6403A-809B-419A-BFDE-94F7C20B7142}" dt="2021-12-01T16:01:04.556" v="101" actId="1076"/>
      <pc:docMkLst>
        <pc:docMk/>
      </pc:docMkLst>
      <pc:sldChg chg="del">
        <pc:chgData name="Vladimir Marchenko" userId="c36603cb-6785-419b-81f9-614e814f607a" providerId="ADAL" clId="{1FB6403A-809B-419A-BFDE-94F7C20B7142}" dt="2021-10-15T08:14:53.375" v="78" actId="47"/>
        <pc:sldMkLst>
          <pc:docMk/>
          <pc:sldMk cId="1928278860" sldId="14962"/>
        </pc:sldMkLst>
      </pc:sldChg>
      <pc:sldChg chg="addSp modSp mod">
        <pc:chgData name="Vladimir Marchenko" userId="c36603cb-6785-419b-81f9-614e814f607a" providerId="ADAL" clId="{1FB6403A-809B-419A-BFDE-94F7C20B7142}" dt="2021-10-15T08:06:15.499" v="77" actId="20577"/>
        <pc:sldMkLst>
          <pc:docMk/>
          <pc:sldMk cId="492058628" sldId="14963"/>
        </pc:sldMkLst>
        <pc:spChg chg="mod">
          <ac:chgData name="Vladimir Marchenko" userId="c36603cb-6785-419b-81f9-614e814f607a" providerId="ADAL" clId="{1FB6403A-809B-419A-BFDE-94F7C20B7142}" dt="2021-10-15T08:05:53.139" v="76" actId="20577"/>
          <ac:spMkLst>
            <pc:docMk/>
            <pc:sldMk cId="492058628" sldId="14963"/>
            <ac:spMk id="4" creationId="{C968E714-5FB7-4FED-BB6F-374760979964}"/>
          </ac:spMkLst>
        </pc:spChg>
        <pc:spChg chg="add mod ord">
          <ac:chgData name="Vladimir Marchenko" userId="c36603cb-6785-419b-81f9-614e814f607a" providerId="ADAL" clId="{1FB6403A-809B-419A-BFDE-94F7C20B7142}" dt="2021-10-15T08:04:36.188" v="53" actId="208"/>
          <ac:spMkLst>
            <pc:docMk/>
            <pc:sldMk cId="492058628" sldId="14963"/>
            <ac:spMk id="17" creationId="{348E9350-E14A-462F-8944-90236DA610C5}"/>
          </ac:spMkLst>
        </pc:spChg>
        <pc:spChg chg="mod">
          <ac:chgData name="Vladimir Marchenko" userId="c36603cb-6785-419b-81f9-614e814f607a" providerId="ADAL" clId="{1FB6403A-809B-419A-BFDE-94F7C20B7142}" dt="2021-10-15T08:00:12.452" v="15" actId="20577"/>
          <ac:spMkLst>
            <pc:docMk/>
            <pc:sldMk cId="492058628" sldId="14963"/>
            <ac:spMk id="19" creationId="{D94CD6BC-D984-4EFE-95CF-AF8A8637DFA2}"/>
          </ac:spMkLst>
        </pc:spChg>
        <pc:spChg chg="mod">
          <ac:chgData name="Vladimir Marchenko" userId="c36603cb-6785-419b-81f9-614e814f607a" providerId="ADAL" clId="{1FB6403A-809B-419A-BFDE-94F7C20B7142}" dt="2021-10-15T08:06:15.499" v="77" actId="20577"/>
          <ac:spMkLst>
            <pc:docMk/>
            <pc:sldMk cId="492058628" sldId="14963"/>
            <ac:spMk id="26" creationId="{8F2C8393-6F7E-4260-84A1-1576FEC45265}"/>
          </ac:spMkLst>
        </pc:spChg>
        <pc:spChg chg="mod">
          <ac:chgData name="Vladimir Marchenko" userId="c36603cb-6785-419b-81f9-614e814f607a" providerId="ADAL" clId="{1FB6403A-809B-419A-BFDE-94F7C20B7142}" dt="2021-10-15T08:01:43.387" v="40" actId="33524"/>
          <ac:spMkLst>
            <pc:docMk/>
            <pc:sldMk cId="492058628" sldId="14963"/>
            <ac:spMk id="29" creationId="{CCC374B9-185F-44EA-A687-EEEECC16710E}"/>
          </ac:spMkLst>
        </pc:spChg>
        <pc:cxnChg chg="mod">
          <ac:chgData name="Vladimir Marchenko" userId="c36603cb-6785-419b-81f9-614e814f607a" providerId="ADAL" clId="{1FB6403A-809B-419A-BFDE-94F7C20B7142}" dt="2021-10-15T08:05:06.221" v="55" actId="1076"/>
          <ac:cxnSpMkLst>
            <pc:docMk/>
            <pc:sldMk cId="492058628" sldId="14963"/>
            <ac:cxnSpMk id="5" creationId="{773C34B5-705B-4B48-AF8B-DD66ED9414BC}"/>
          </ac:cxnSpMkLst>
        </pc:cxnChg>
      </pc:sldChg>
      <pc:sldChg chg="modSp add mod">
        <pc:chgData name="Vladimir Marchenko" userId="c36603cb-6785-419b-81f9-614e814f607a" providerId="ADAL" clId="{1FB6403A-809B-419A-BFDE-94F7C20B7142}" dt="2021-10-15T11:00:20.174" v="84" actId="20577"/>
        <pc:sldMkLst>
          <pc:docMk/>
          <pc:sldMk cId="2101255887" sldId="14972"/>
        </pc:sldMkLst>
        <pc:spChg chg="mod">
          <ac:chgData name="Vladimir Marchenko" userId="c36603cb-6785-419b-81f9-614e814f607a" providerId="ADAL" clId="{1FB6403A-809B-419A-BFDE-94F7C20B7142}" dt="2021-10-15T11:00:20.174" v="84" actId="20577"/>
          <ac:spMkLst>
            <pc:docMk/>
            <pc:sldMk cId="2101255887" sldId="14972"/>
            <ac:spMk id="26" creationId="{66B4BDEB-A29A-43AB-BCB8-160B10478CB6}"/>
          </ac:spMkLst>
        </pc:spChg>
        <pc:spChg chg="mod">
          <ac:chgData name="Vladimir Marchenko" userId="c36603cb-6785-419b-81f9-614e814f607a" providerId="ADAL" clId="{1FB6403A-809B-419A-BFDE-94F7C20B7142}" dt="2021-10-14T13:47:38.971" v="10" actId="20577"/>
          <ac:spMkLst>
            <pc:docMk/>
            <pc:sldMk cId="2101255887" sldId="14972"/>
            <ac:spMk id="66" creationId="{EBCA1D57-A748-4DD4-B0B9-FB9281C35702}"/>
          </ac:spMkLst>
        </pc:spChg>
      </pc:sldChg>
      <pc:sldChg chg="modSp add mod">
        <pc:chgData name="Vladimir Marchenko" userId="c36603cb-6785-419b-81f9-614e814f607a" providerId="ADAL" clId="{1FB6403A-809B-419A-BFDE-94F7C20B7142}" dt="2021-10-15T08:15:12.134" v="80" actId="20577"/>
        <pc:sldMkLst>
          <pc:docMk/>
          <pc:sldMk cId="1705635090" sldId="14973"/>
        </pc:sldMkLst>
        <pc:spChg chg="mod">
          <ac:chgData name="Vladimir Marchenko" userId="c36603cb-6785-419b-81f9-614e814f607a" providerId="ADAL" clId="{1FB6403A-809B-419A-BFDE-94F7C20B7142}" dt="2021-10-15T08:15:12.134" v="80" actId="20577"/>
          <ac:spMkLst>
            <pc:docMk/>
            <pc:sldMk cId="1705635090" sldId="14973"/>
            <ac:spMk id="26" creationId="{66B4BDEB-A29A-43AB-BCB8-160B10478CB6}"/>
          </ac:spMkLst>
        </pc:spChg>
      </pc:sldChg>
      <pc:sldChg chg="modSp add mod">
        <pc:chgData name="Vladimir Marchenko" userId="c36603cb-6785-419b-81f9-614e814f607a" providerId="ADAL" clId="{1FB6403A-809B-419A-BFDE-94F7C20B7142}" dt="2021-12-01T16:01:04.556" v="101" actId="1076"/>
        <pc:sldMkLst>
          <pc:docMk/>
          <pc:sldMk cId="4114550363" sldId="14975"/>
        </pc:sldMkLst>
        <pc:spChg chg="mod">
          <ac:chgData name="Vladimir Marchenko" userId="c36603cb-6785-419b-81f9-614e814f607a" providerId="ADAL" clId="{1FB6403A-809B-419A-BFDE-94F7C20B7142}" dt="2021-12-01T16:00:07.196" v="100" actId="20577"/>
          <ac:spMkLst>
            <pc:docMk/>
            <pc:sldMk cId="4114550363" sldId="14975"/>
            <ac:spMk id="83" creationId="{CA0CB3E5-601F-4448-8C48-E5698751A43E}"/>
          </ac:spMkLst>
        </pc:spChg>
        <pc:spChg chg="mod">
          <ac:chgData name="Vladimir Marchenko" userId="c36603cb-6785-419b-81f9-614e814f607a" providerId="ADAL" clId="{1FB6403A-809B-419A-BFDE-94F7C20B7142}" dt="2021-12-01T15:50:37.494" v="94" actId="14100"/>
          <ac:spMkLst>
            <pc:docMk/>
            <pc:sldMk cId="4114550363" sldId="14975"/>
            <ac:spMk id="117" creationId="{EDA9E666-A8B7-401E-A6E2-AFBBBE3E5F5F}"/>
          </ac:spMkLst>
        </pc:spChg>
        <pc:spChg chg="mod">
          <ac:chgData name="Vladimir Marchenko" userId="c36603cb-6785-419b-81f9-614e814f607a" providerId="ADAL" clId="{1FB6403A-809B-419A-BFDE-94F7C20B7142}" dt="2021-12-01T15:50:32.510" v="90" actId="1076"/>
          <ac:spMkLst>
            <pc:docMk/>
            <pc:sldMk cId="4114550363" sldId="14975"/>
            <ac:spMk id="138" creationId="{FBB74153-F5C5-4325-8376-0B700DCA5AD7}"/>
          </ac:spMkLst>
        </pc:spChg>
        <pc:picChg chg="mod">
          <ac:chgData name="Vladimir Marchenko" userId="c36603cb-6785-419b-81f9-614e814f607a" providerId="ADAL" clId="{1FB6403A-809B-419A-BFDE-94F7C20B7142}" dt="2021-12-01T16:01:04.556" v="101" actId="1076"/>
          <ac:picMkLst>
            <pc:docMk/>
            <pc:sldMk cId="4114550363" sldId="14975"/>
            <ac:picMk id="1032" creationId="{8343E6DF-BC61-4A89-BB44-A19C28DB88ED}"/>
          </ac:picMkLst>
        </pc:picChg>
      </pc:sldChg>
    </pc:docChg>
  </pc:docChgLst>
  <pc:docChgLst>
    <pc:chgData name="Vladimir Marchenko" userId="c36603cb-6785-419b-81f9-614e814f607a" providerId="ADAL" clId="{C1BD373B-A2A0-41F5-8D31-F3B5A66B5BCB}"/>
    <pc:docChg chg="undo custSel addSld delSld modSld sldOrd">
      <pc:chgData name="Vladimir Marchenko" userId="c36603cb-6785-419b-81f9-614e814f607a" providerId="ADAL" clId="{C1BD373B-A2A0-41F5-8D31-F3B5A66B5BCB}" dt="2021-07-22T18:35:41.899" v="110" actId="207"/>
      <pc:docMkLst>
        <pc:docMk/>
      </pc:docMkLst>
      <pc:sldChg chg="modSp mod">
        <pc:chgData name="Vladimir Marchenko" userId="c36603cb-6785-419b-81f9-614e814f607a" providerId="ADAL" clId="{C1BD373B-A2A0-41F5-8D31-F3B5A66B5BCB}" dt="2021-07-22T18:35:41.899" v="110" actId="207"/>
        <pc:sldMkLst>
          <pc:docMk/>
          <pc:sldMk cId="3811787175" sldId="274"/>
        </pc:sldMkLst>
        <pc:spChg chg="mod">
          <ac:chgData name="Vladimir Marchenko" userId="c36603cb-6785-419b-81f9-614e814f607a" providerId="ADAL" clId="{C1BD373B-A2A0-41F5-8D31-F3B5A66B5BCB}" dt="2021-07-22T18:35:41.899" v="110" actId="207"/>
          <ac:spMkLst>
            <pc:docMk/>
            <pc:sldMk cId="3811787175" sldId="274"/>
            <ac:spMk id="8" creationId="{64E27348-466A-470F-B146-C60CFDB00C29}"/>
          </ac:spMkLst>
        </pc:spChg>
      </pc:sldChg>
      <pc:sldChg chg="add del ord">
        <pc:chgData name="Vladimir Marchenko" userId="c36603cb-6785-419b-81f9-614e814f607a" providerId="ADAL" clId="{C1BD373B-A2A0-41F5-8D31-F3B5A66B5BCB}" dt="2021-07-21T06:54:15.967" v="13"/>
        <pc:sldMkLst>
          <pc:docMk/>
          <pc:sldMk cId="2165495367" sldId="349"/>
        </pc:sldMkLst>
      </pc:sldChg>
      <pc:sldChg chg="delSp modSp add del mod">
        <pc:chgData name="Vladimir Marchenko" userId="c36603cb-6785-419b-81f9-614e814f607a" providerId="ADAL" clId="{C1BD373B-A2A0-41F5-8D31-F3B5A66B5BCB}" dt="2021-07-21T06:54:06.236" v="11" actId="47"/>
        <pc:sldMkLst>
          <pc:docMk/>
          <pc:sldMk cId="982414151" sldId="14956"/>
        </pc:sldMkLst>
        <pc:spChg chg="mod">
          <ac:chgData name="Vladimir Marchenko" userId="c36603cb-6785-419b-81f9-614e814f607a" providerId="ADAL" clId="{C1BD373B-A2A0-41F5-8D31-F3B5A66B5BCB}" dt="2021-07-21T06:53:22.161" v="5" actId="20577"/>
          <ac:spMkLst>
            <pc:docMk/>
            <pc:sldMk cId="982414151" sldId="14956"/>
            <ac:spMk id="7" creationId="{177C74EE-4661-4801-B146-BB383E0EAF9C}"/>
          </ac:spMkLst>
        </pc:spChg>
        <pc:cxnChg chg="del">
          <ac:chgData name="Vladimir Marchenko" userId="c36603cb-6785-419b-81f9-614e814f607a" providerId="ADAL" clId="{C1BD373B-A2A0-41F5-8D31-F3B5A66B5BCB}" dt="2021-07-21T06:53:24.905" v="6" actId="478"/>
          <ac:cxnSpMkLst>
            <pc:docMk/>
            <pc:sldMk cId="982414151" sldId="14956"/>
            <ac:cxnSpMk id="17" creationId="{1A48F75A-A00C-4702-9FAC-219E312E7BD4}"/>
          </ac:cxnSpMkLst>
        </pc:cxnChg>
      </pc:sldChg>
      <pc:sldChg chg="addSp delSp modSp add mod">
        <pc:chgData name="Vladimir Marchenko" userId="c36603cb-6785-419b-81f9-614e814f607a" providerId="ADAL" clId="{C1BD373B-A2A0-41F5-8D31-F3B5A66B5BCB}" dt="2021-07-22T18:22:18.461" v="109" actId="14100"/>
        <pc:sldMkLst>
          <pc:docMk/>
          <pc:sldMk cId="492058628" sldId="14963"/>
        </pc:sldMkLst>
        <pc:spChg chg="mod">
          <ac:chgData name="Vladimir Marchenko" userId="c36603cb-6785-419b-81f9-614e814f607a" providerId="ADAL" clId="{C1BD373B-A2A0-41F5-8D31-F3B5A66B5BCB}" dt="2021-07-22T18:20:42.800" v="102" actId="1035"/>
          <ac:spMkLst>
            <pc:docMk/>
            <pc:sldMk cId="492058628" sldId="14963"/>
            <ac:spMk id="4" creationId="{C968E714-5FB7-4FED-BB6F-374760979964}"/>
          </ac:spMkLst>
        </pc:spChg>
        <pc:spChg chg="mod">
          <ac:chgData name="Vladimir Marchenko" userId="c36603cb-6785-419b-81f9-614e814f607a" providerId="ADAL" clId="{C1BD373B-A2A0-41F5-8D31-F3B5A66B5BCB}" dt="2021-07-22T18:16:46.928" v="78" actId="1076"/>
          <ac:spMkLst>
            <pc:docMk/>
            <pc:sldMk cId="492058628" sldId="14963"/>
            <ac:spMk id="9" creationId="{90A24D2A-66DF-4017-A0E1-6299C0B93081}"/>
          </ac:spMkLst>
        </pc:spChg>
        <pc:spChg chg="mod">
          <ac:chgData name="Vladimir Marchenko" userId="c36603cb-6785-419b-81f9-614e814f607a" providerId="ADAL" clId="{C1BD373B-A2A0-41F5-8D31-F3B5A66B5BCB}" dt="2021-07-22T18:15:57.442" v="70" actId="1076"/>
          <ac:spMkLst>
            <pc:docMk/>
            <pc:sldMk cId="492058628" sldId="14963"/>
            <ac:spMk id="19" creationId="{D94CD6BC-D984-4EFE-95CF-AF8A8637DFA2}"/>
          </ac:spMkLst>
        </pc:spChg>
        <pc:spChg chg="mod">
          <ac:chgData name="Vladimir Marchenko" userId="c36603cb-6785-419b-81f9-614e814f607a" providerId="ADAL" clId="{C1BD373B-A2A0-41F5-8D31-F3B5A66B5BCB}" dt="2021-07-22T18:15:57.442" v="70" actId="1076"/>
          <ac:spMkLst>
            <pc:docMk/>
            <pc:sldMk cId="492058628" sldId="14963"/>
            <ac:spMk id="20" creationId="{A0213FEA-CEFF-476F-8AFF-7E3EBF8665DF}"/>
          </ac:spMkLst>
        </pc:spChg>
        <pc:spChg chg="del mod">
          <ac:chgData name="Vladimir Marchenko" userId="c36603cb-6785-419b-81f9-614e814f607a" providerId="ADAL" clId="{C1BD373B-A2A0-41F5-8D31-F3B5A66B5BCB}" dt="2021-07-22T18:19:51.547" v="86" actId="478"/>
          <ac:spMkLst>
            <pc:docMk/>
            <pc:sldMk cId="492058628" sldId="14963"/>
            <ac:spMk id="21" creationId="{ACE4B6C1-0BA9-4ED9-944F-7D461573A44C}"/>
          </ac:spMkLst>
        </pc:spChg>
        <pc:spChg chg="mod">
          <ac:chgData name="Vladimir Marchenko" userId="c36603cb-6785-419b-81f9-614e814f607a" providerId="ADAL" clId="{C1BD373B-A2A0-41F5-8D31-F3B5A66B5BCB}" dt="2021-07-22T18:15:57.442" v="70" actId="1076"/>
          <ac:spMkLst>
            <pc:docMk/>
            <pc:sldMk cId="492058628" sldId="14963"/>
            <ac:spMk id="22" creationId="{8D896C27-BCEB-47FA-A152-53894C0D22F2}"/>
          </ac:spMkLst>
        </pc:spChg>
        <pc:spChg chg="mod">
          <ac:chgData name="Vladimir Marchenko" userId="c36603cb-6785-419b-81f9-614e814f607a" providerId="ADAL" clId="{C1BD373B-A2A0-41F5-8D31-F3B5A66B5BCB}" dt="2021-07-22T18:21:52.714" v="108" actId="14100"/>
          <ac:spMkLst>
            <pc:docMk/>
            <pc:sldMk cId="492058628" sldId="14963"/>
            <ac:spMk id="26" creationId="{8F2C8393-6F7E-4260-84A1-1576FEC45265}"/>
          </ac:spMkLst>
        </pc:spChg>
        <pc:spChg chg="mod">
          <ac:chgData name="Vladimir Marchenko" userId="c36603cb-6785-419b-81f9-614e814f607a" providerId="ADAL" clId="{C1BD373B-A2A0-41F5-8D31-F3B5A66B5BCB}" dt="2021-07-22T18:12:55.060" v="28" actId="20577"/>
          <ac:spMkLst>
            <pc:docMk/>
            <pc:sldMk cId="492058628" sldId="14963"/>
            <ac:spMk id="29" creationId="{CCC374B9-185F-44EA-A687-EEEECC16710E}"/>
          </ac:spMkLst>
        </pc:spChg>
        <pc:spChg chg="mod">
          <ac:chgData name="Vladimir Marchenko" userId="c36603cb-6785-419b-81f9-614e814f607a" providerId="ADAL" clId="{C1BD373B-A2A0-41F5-8D31-F3B5A66B5BCB}" dt="2021-07-22T18:22:18.461" v="109" actId="14100"/>
          <ac:spMkLst>
            <pc:docMk/>
            <pc:sldMk cId="492058628" sldId="14963"/>
            <ac:spMk id="30" creationId="{F2C090EB-0F4F-470A-BDEE-442EA792DF6D}"/>
          </ac:spMkLst>
        </pc:spChg>
        <pc:cxnChg chg="mod">
          <ac:chgData name="Vladimir Marchenko" userId="c36603cb-6785-419b-81f9-614e814f607a" providerId="ADAL" clId="{C1BD373B-A2A0-41F5-8D31-F3B5A66B5BCB}" dt="2021-07-22T18:20:46.809" v="104" actId="1038"/>
          <ac:cxnSpMkLst>
            <pc:docMk/>
            <pc:sldMk cId="492058628" sldId="14963"/>
            <ac:cxnSpMk id="5" creationId="{773C34B5-705B-4B48-AF8B-DD66ED9414BC}"/>
          </ac:cxnSpMkLst>
        </pc:cxnChg>
        <pc:cxnChg chg="del mod">
          <ac:chgData name="Vladimir Marchenko" userId="c36603cb-6785-419b-81f9-614e814f607a" providerId="ADAL" clId="{C1BD373B-A2A0-41F5-8D31-F3B5A66B5BCB}" dt="2021-07-22T18:18:48.004" v="82" actId="478"/>
          <ac:cxnSpMkLst>
            <pc:docMk/>
            <pc:sldMk cId="492058628" sldId="14963"/>
            <ac:cxnSpMk id="13" creationId="{34BD0E31-CD13-4813-B799-FB67193EFDEC}"/>
          </ac:cxnSpMkLst>
        </pc:cxnChg>
        <pc:cxnChg chg="del mod">
          <ac:chgData name="Vladimir Marchenko" userId="c36603cb-6785-419b-81f9-614e814f607a" providerId="ADAL" clId="{C1BD373B-A2A0-41F5-8D31-F3B5A66B5BCB}" dt="2021-07-22T18:13:36.306" v="36" actId="21"/>
          <ac:cxnSpMkLst>
            <pc:docMk/>
            <pc:sldMk cId="492058628" sldId="14963"/>
            <ac:cxnSpMk id="14" creationId="{65867ACA-CE25-4218-8ACB-50542875A9C9}"/>
          </ac:cxnSpMkLst>
        </pc:cxnChg>
        <pc:cxnChg chg="add mod">
          <ac:chgData name="Vladimir Marchenko" userId="c36603cb-6785-419b-81f9-614e814f607a" providerId="ADAL" clId="{C1BD373B-A2A0-41F5-8D31-F3B5A66B5BCB}" dt="2021-07-22T18:16:26.286" v="75" actId="14100"/>
          <ac:cxnSpMkLst>
            <pc:docMk/>
            <pc:sldMk cId="492058628" sldId="14963"/>
            <ac:cxnSpMk id="18" creationId="{42BEAD8E-F134-4C65-85DD-A809DE2AFE7C}"/>
          </ac:cxnSpMkLst>
        </pc:cxnChg>
        <pc:cxnChg chg="add mod">
          <ac:chgData name="Vladimir Marchenko" userId="c36603cb-6785-419b-81f9-614e814f607a" providerId="ADAL" clId="{C1BD373B-A2A0-41F5-8D31-F3B5A66B5BCB}" dt="2021-07-22T18:16:41.686" v="77" actId="1076"/>
          <ac:cxnSpMkLst>
            <pc:docMk/>
            <pc:sldMk cId="492058628" sldId="14963"/>
            <ac:cxnSpMk id="23" creationId="{7B87ED4E-E2EB-461F-AB98-01E9D5BF101A}"/>
          </ac:cxnSpMkLst>
        </pc:cxnChg>
      </pc:sldChg>
    </pc:docChg>
  </pc:docChgLst>
  <pc:docChgLst>
    <pc:chgData name="Vladimir Marchenko" userId="c36603cb-6785-419b-81f9-614e814f607a" providerId="ADAL" clId="{066A1169-3F81-4DF9-8CD1-E7008692D12D}"/>
    <pc:docChg chg="undo custSel addSld modSld sldOrd">
      <pc:chgData name="Vladimir Marchenko" userId="c36603cb-6785-419b-81f9-614e814f607a" providerId="ADAL" clId="{066A1169-3F81-4DF9-8CD1-E7008692D12D}" dt="2021-08-26T13:09:01.220" v="156" actId="20577"/>
      <pc:docMkLst>
        <pc:docMk/>
      </pc:docMkLst>
      <pc:sldChg chg="addSp delSp modSp add mod ord">
        <pc:chgData name="Vladimir Marchenko" userId="c36603cb-6785-419b-81f9-614e814f607a" providerId="ADAL" clId="{066A1169-3F81-4DF9-8CD1-E7008692D12D}" dt="2021-08-26T13:09:01.220" v="156" actId="20577"/>
        <pc:sldMkLst>
          <pc:docMk/>
          <pc:sldMk cId="1961994146" sldId="14956"/>
        </pc:sldMkLst>
        <pc:spChg chg="mod">
          <ac:chgData name="Vladimir Marchenko" userId="c36603cb-6785-419b-81f9-614e814f607a" providerId="ADAL" clId="{066A1169-3F81-4DF9-8CD1-E7008692D12D}" dt="2021-08-26T13:02:16.416" v="75" actId="1076"/>
          <ac:spMkLst>
            <pc:docMk/>
            <pc:sldMk cId="1961994146" sldId="14956"/>
            <ac:spMk id="2" creationId="{66B49C65-9D93-0940-A2D2-FDC728ABEBFC}"/>
          </ac:spMkLst>
        </pc:spChg>
        <pc:spChg chg="del">
          <ac:chgData name="Vladimir Marchenko" userId="c36603cb-6785-419b-81f9-614e814f607a" providerId="ADAL" clId="{066A1169-3F81-4DF9-8CD1-E7008692D12D}" dt="2021-08-26T07:32:04.043" v="4" actId="478"/>
          <ac:spMkLst>
            <pc:docMk/>
            <pc:sldMk cId="1961994146" sldId="14956"/>
            <ac:spMk id="3" creationId="{B2B7B049-B18C-714D-B2D8-47DBFC9F9B00}"/>
          </ac:spMkLst>
        </pc:spChg>
        <pc:spChg chg="add del mod">
          <ac:chgData name="Vladimir Marchenko" userId="c36603cb-6785-419b-81f9-614e814f607a" providerId="ADAL" clId="{066A1169-3F81-4DF9-8CD1-E7008692D12D}" dt="2021-08-26T07:32:06.103" v="5" actId="478"/>
          <ac:spMkLst>
            <pc:docMk/>
            <pc:sldMk cId="1961994146" sldId="14956"/>
            <ac:spMk id="5" creationId="{47112221-9056-41C9-874E-D9DC7564F7ED}"/>
          </ac:spMkLst>
        </pc:spChg>
        <pc:spChg chg="mod">
          <ac:chgData name="Vladimir Marchenko" userId="c36603cb-6785-419b-81f9-614e814f607a" providerId="ADAL" clId="{066A1169-3F81-4DF9-8CD1-E7008692D12D}" dt="2021-08-26T13:02:22.748" v="76" actId="1076"/>
          <ac:spMkLst>
            <pc:docMk/>
            <pc:sldMk cId="1961994146" sldId="14956"/>
            <ac:spMk id="7" creationId="{905104DD-E2CB-4A8A-925F-DA0436758A10}"/>
          </ac:spMkLst>
        </pc:spChg>
        <pc:spChg chg="mod">
          <ac:chgData name="Vladimir Marchenko" userId="c36603cb-6785-419b-81f9-614e814f607a" providerId="ADAL" clId="{066A1169-3F81-4DF9-8CD1-E7008692D12D}" dt="2021-08-26T13:05:41.437" v="106" actId="948"/>
          <ac:spMkLst>
            <pc:docMk/>
            <pc:sldMk cId="1961994146" sldId="14956"/>
            <ac:spMk id="8" creationId="{F902E442-80C4-485D-A684-DBAE4FA2132D}"/>
          </ac:spMkLst>
        </pc:spChg>
        <pc:spChg chg="mod">
          <ac:chgData name="Vladimir Marchenko" userId="c36603cb-6785-419b-81f9-614e814f607a" providerId="ADAL" clId="{066A1169-3F81-4DF9-8CD1-E7008692D12D}" dt="2021-08-26T13:07:16.642" v="113" actId="20577"/>
          <ac:spMkLst>
            <pc:docMk/>
            <pc:sldMk cId="1961994146" sldId="14956"/>
            <ac:spMk id="9" creationId="{E6BE769A-E12A-4E20-91D0-A0D592592F4A}"/>
          </ac:spMkLst>
        </pc:spChg>
        <pc:spChg chg="mod">
          <ac:chgData name="Vladimir Marchenko" userId="c36603cb-6785-419b-81f9-614e814f607a" providerId="ADAL" clId="{066A1169-3F81-4DF9-8CD1-E7008692D12D}" dt="2021-08-26T13:05:28.593" v="105" actId="948"/>
          <ac:spMkLst>
            <pc:docMk/>
            <pc:sldMk cId="1961994146" sldId="14956"/>
            <ac:spMk id="10" creationId="{AC42DAEB-7B16-41C1-AB32-2C0F7BF787C4}"/>
          </ac:spMkLst>
        </pc:spChg>
        <pc:spChg chg="mod">
          <ac:chgData name="Vladimir Marchenko" userId="c36603cb-6785-419b-81f9-614e814f607a" providerId="ADAL" clId="{066A1169-3F81-4DF9-8CD1-E7008692D12D}" dt="2021-08-26T13:02:22.748" v="76" actId="1076"/>
          <ac:spMkLst>
            <pc:docMk/>
            <pc:sldMk cId="1961994146" sldId="14956"/>
            <ac:spMk id="11" creationId="{7971A8AF-B10D-4AF2-BF3B-8D580C81F1DD}"/>
          </ac:spMkLst>
        </pc:spChg>
        <pc:spChg chg="mod">
          <ac:chgData name="Vladimir Marchenko" userId="c36603cb-6785-419b-81f9-614e814f607a" providerId="ADAL" clId="{066A1169-3F81-4DF9-8CD1-E7008692D12D}" dt="2021-08-26T13:02:22.748" v="76" actId="1076"/>
          <ac:spMkLst>
            <pc:docMk/>
            <pc:sldMk cId="1961994146" sldId="14956"/>
            <ac:spMk id="12" creationId="{F6C91735-30A1-491D-BC96-A82D77183B64}"/>
          </ac:spMkLst>
        </pc:spChg>
        <pc:spChg chg="mod">
          <ac:chgData name="Vladimir Marchenko" userId="c36603cb-6785-419b-81f9-614e814f607a" providerId="ADAL" clId="{066A1169-3F81-4DF9-8CD1-E7008692D12D}" dt="2021-08-26T13:02:22.748" v="76" actId="1076"/>
          <ac:spMkLst>
            <pc:docMk/>
            <pc:sldMk cId="1961994146" sldId="14956"/>
            <ac:spMk id="13" creationId="{A63C8E85-BE7B-4FE5-9694-BB8EBF312473}"/>
          </ac:spMkLst>
        </pc:spChg>
        <pc:spChg chg="mod">
          <ac:chgData name="Vladimir Marchenko" userId="c36603cb-6785-419b-81f9-614e814f607a" providerId="ADAL" clId="{066A1169-3F81-4DF9-8CD1-E7008692D12D}" dt="2021-08-26T13:08:09.066" v="116" actId="1076"/>
          <ac:spMkLst>
            <pc:docMk/>
            <pc:sldMk cId="1961994146" sldId="14956"/>
            <ac:spMk id="14" creationId="{6B7D5A78-171F-435C-A748-0D975BFC8D7A}"/>
          </ac:spMkLst>
        </pc:spChg>
        <pc:spChg chg="mod">
          <ac:chgData name="Vladimir Marchenko" userId="c36603cb-6785-419b-81f9-614e814f607a" providerId="ADAL" clId="{066A1169-3F81-4DF9-8CD1-E7008692D12D}" dt="2021-08-26T13:01:21.821" v="69" actId="14100"/>
          <ac:spMkLst>
            <pc:docMk/>
            <pc:sldMk cId="1961994146" sldId="14956"/>
            <ac:spMk id="15" creationId="{7FB0CDE3-1AEC-4E33-950D-0EF4165790CD}"/>
          </ac:spMkLst>
        </pc:spChg>
        <pc:spChg chg="mod">
          <ac:chgData name="Vladimir Marchenko" userId="c36603cb-6785-419b-81f9-614e814f607a" providerId="ADAL" clId="{066A1169-3F81-4DF9-8CD1-E7008692D12D}" dt="2021-08-26T12:57:10.617" v="31" actId="948"/>
          <ac:spMkLst>
            <pc:docMk/>
            <pc:sldMk cId="1961994146" sldId="14956"/>
            <ac:spMk id="16" creationId="{58DAE17C-A09A-42DC-B522-653084D04356}"/>
          </ac:spMkLst>
        </pc:spChg>
        <pc:spChg chg="mod">
          <ac:chgData name="Vladimir Marchenko" userId="c36603cb-6785-419b-81f9-614e814f607a" providerId="ADAL" clId="{066A1169-3F81-4DF9-8CD1-E7008692D12D}" dt="2021-08-26T13:09:01.220" v="156" actId="20577"/>
          <ac:spMkLst>
            <pc:docMk/>
            <pc:sldMk cId="1961994146" sldId="14956"/>
            <ac:spMk id="17" creationId="{55E836FF-C8EC-4B97-A12A-18F445DE5952}"/>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21-09-30T15:59:32.957" idx="2">
    <p:pos x="2066" y="302"/>
    <p:text>[@Stefano Cadario] Amended Arm VHT</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20T09:16:27.684" idx="8">
    <p:pos x="10" y="10"/>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7-22T09:07:25.347" idx="12">
    <p:pos x="10" y="10"/>
    <p:text>@Vladimir: swap Cortex-M with Pyton</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7-22T09:07:25.347" idx="11">
    <p:pos x="10" y="10"/>
    <p:text>@Vladimir: swap Cortex-M with Pyton</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7-22T09:07:25.347" idx="13">
    <p:pos x="10" y="10"/>
    <p:text>@Vladimir: swap Cortex-M with Pyton</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7-22T09:07:25.347" idx="9">
    <p:pos x="10" y="10"/>
    <p:text>@Vladimir: swap Cortex-M with Pyton</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5-20T09:16:27.684" idx="3">
    <p:pos x="10" y="10"/>
    <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05-11T11:14:30.593" idx="1">
    <p:pos x="10" y="10"/>
    <p:text>i like this slide but would probably remove the box about tf-m because that's a much larger discussion and is a little orthogonal to orta itself - granted, tf-m must be part of the platform (or "total solution" as we are calling it now).</p:text>
    <p:extLst>
      <p:ext uri="{C676402C-5697-4E1C-873F-D02D1690AC5C}">
        <p15:threadingInfo xmlns:p15="http://schemas.microsoft.com/office/powerpoint/2012/main" timeZoneBias="420"/>
      </p:ext>
    </p:extLst>
  </p:cm>
  <p:cm authorId="2" dt="2021-05-11T23:44:33.691" idx="2">
    <p:pos x="10" y="146"/>
    <p:text>Reworded TF-M box to a clear message (no judgement)</p:text>
    <p:extLst>
      <p:ext uri="{C676402C-5697-4E1C-873F-D02D1690AC5C}">
        <p15:threadingInfo xmlns:p15="http://schemas.microsoft.com/office/powerpoint/2012/main" timeZoneBias="420">
          <p15:parentCm authorId="2"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2/9/26</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mailto:pbeckmann@dspconcepts.com"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mailto:Reinhard.Keil@arm.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211832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659960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54124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322318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1854982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4293473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4293473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a:p>
        </p:txBody>
      </p:sp>
    </p:spTree>
    <p:extLst>
      <p:ext uri="{BB962C8B-B14F-4D97-AF65-F5344CB8AC3E}">
        <p14:creationId xmlns:p14="http://schemas.microsoft.com/office/powerpoint/2010/main" val="3205508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Potential key customer: DSP Concepts.  See email exchange:</a:t>
            </a:r>
          </a:p>
          <a:p>
            <a:endParaRPr lang="en-GB" dirty="0"/>
          </a:p>
          <a:p>
            <a:pPr marL="0" marR="0">
              <a:spcBef>
                <a:spcPts val="0"/>
              </a:spcBef>
              <a:spcAft>
                <a:spcPts val="0"/>
              </a:spcAft>
            </a:pPr>
            <a:r>
              <a:rPr lang="en-US" sz="1100" b="1" dirty="0">
                <a:effectLst/>
                <a:latin typeface="Calibri" panose="020F0502020204030204" pitchFamily="34" charset="0"/>
                <a:ea typeface="DengXian" panose="02010600030101010101" pitchFamily="2" charset="-122"/>
              </a:rPr>
              <a:t>From:</a:t>
            </a:r>
            <a:r>
              <a:rPr lang="en-US" sz="1100" dirty="0">
                <a:effectLst/>
                <a:latin typeface="Calibri" panose="020F0502020204030204" pitchFamily="34" charset="0"/>
                <a:ea typeface="DengXian" panose="02010600030101010101" pitchFamily="2" charset="-122"/>
              </a:rPr>
              <a:t> Paul Beckmann &lt;</a:t>
            </a:r>
            <a:r>
              <a:rPr lang="en-US" sz="1100" u="sng" dirty="0">
                <a:solidFill>
                  <a:srgbClr val="0000FF"/>
                </a:solidFill>
                <a:effectLst/>
                <a:latin typeface="Calibri" panose="020F0502020204030204" pitchFamily="34" charset="0"/>
                <a:ea typeface="DengXian" panose="02010600030101010101" pitchFamily="2" charset="-122"/>
                <a:hlinkClick r:id="rId3"/>
              </a:rPr>
              <a:t>pbeckmann@dspconcepts.com</a:t>
            </a:r>
            <a:r>
              <a:rPr lang="en-US" sz="1100" dirty="0">
                <a:effectLst/>
                <a:latin typeface="Calibri" panose="020F0502020204030204" pitchFamily="34" charset="0"/>
                <a:ea typeface="DengXian" panose="02010600030101010101" pitchFamily="2" charset="-122"/>
              </a:rPr>
              <a:t>&gt; </a:t>
            </a:r>
            <a:br>
              <a:rPr lang="en-US" sz="1100" dirty="0">
                <a:effectLst/>
                <a:latin typeface="Calibri" panose="020F0502020204030204" pitchFamily="34" charset="0"/>
                <a:ea typeface="DengXian" panose="02010600030101010101" pitchFamily="2" charset="-122"/>
              </a:rPr>
            </a:br>
            <a:r>
              <a:rPr lang="en-US" sz="1100" b="1" dirty="0">
                <a:effectLst/>
                <a:latin typeface="Calibri" panose="020F0502020204030204" pitchFamily="34" charset="0"/>
                <a:ea typeface="DengXian" panose="02010600030101010101" pitchFamily="2" charset="-122"/>
              </a:rPr>
              <a:t>Sent:</a:t>
            </a:r>
            <a:r>
              <a:rPr lang="en-US" sz="1100" dirty="0">
                <a:effectLst/>
                <a:latin typeface="Calibri" panose="020F0502020204030204" pitchFamily="34" charset="0"/>
                <a:ea typeface="DengXian" panose="02010600030101010101" pitchFamily="2" charset="-122"/>
              </a:rPr>
              <a:t> Wednesday, April 7, 2021 9:05 PM</a:t>
            </a:r>
            <a:br>
              <a:rPr lang="en-US" sz="1100" dirty="0">
                <a:effectLst/>
                <a:latin typeface="Calibri" panose="020F0502020204030204" pitchFamily="34" charset="0"/>
                <a:ea typeface="DengXian" panose="02010600030101010101" pitchFamily="2" charset="-122"/>
              </a:rPr>
            </a:br>
            <a:r>
              <a:rPr lang="en-US" sz="1100" b="1" dirty="0">
                <a:effectLst/>
                <a:latin typeface="Calibri" panose="020F0502020204030204" pitchFamily="34" charset="0"/>
                <a:ea typeface="DengXian" panose="02010600030101010101" pitchFamily="2" charset="-122"/>
              </a:rPr>
              <a:t>To:</a:t>
            </a:r>
            <a:r>
              <a:rPr lang="en-US" sz="1100" dirty="0">
                <a:effectLst/>
                <a:latin typeface="Calibri" panose="020F0502020204030204" pitchFamily="34" charset="0"/>
                <a:ea typeface="DengXian" panose="02010600030101010101" pitchFamily="2" charset="-122"/>
              </a:rPr>
              <a:t> Reinhard Keil &lt;</a:t>
            </a:r>
            <a:r>
              <a:rPr lang="en-US" sz="1100" u="sng" dirty="0">
                <a:solidFill>
                  <a:srgbClr val="0000FF"/>
                </a:solidFill>
                <a:effectLst/>
                <a:latin typeface="Calibri" panose="020F0502020204030204" pitchFamily="34" charset="0"/>
                <a:ea typeface="DengXian" panose="02010600030101010101" pitchFamily="2" charset="-122"/>
                <a:hlinkClick r:id="rId4"/>
              </a:rPr>
              <a:t>Reinhard.Keil@arm.com</a:t>
            </a:r>
            <a:r>
              <a:rPr lang="en-US" sz="1100" dirty="0">
                <a:effectLst/>
                <a:latin typeface="Calibri" panose="020F0502020204030204" pitchFamily="34" charset="0"/>
                <a:ea typeface="DengXian" panose="02010600030101010101" pitchFamily="2" charset="-122"/>
              </a:rPr>
              <a:t>&gt;</a:t>
            </a:r>
            <a:br>
              <a:rPr lang="en-US" sz="1100" dirty="0">
                <a:effectLst/>
                <a:latin typeface="Calibri" panose="020F0502020204030204" pitchFamily="34" charset="0"/>
                <a:ea typeface="DengXian" panose="02010600030101010101" pitchFamily="2" charset="-122"/>
              </a:rPr>
            </a:br>
            <a:r>
              <a:rPr lang="en-US" sz="1100" b="1" dirty="0">
                <a:effectLst/>
                <a:latin typeface="Calibri" panose="020F0502020204030204" pitchFamily="34" charset="0"/>
                <a:ea typeface="DengXian" panose="02010600030101010101" pitchFamily="2" charset="-122"/>
              </a:rPr>
              <a:t>Subject:</a:t>
            </a:r>
            <a:r>
              <a:rPr lang="en-US" sz="1100" dirty="0">
                <a:effectLst/>
                <a:latin typeface="Calibri" panose="020F0502020204030204" pitchFamily="34" charset="0"/>
                <a:ea typeface="DengXian" panose="02010600030101010101" pitchFamily="2" charset="-122"/>
              </a:rPr>
              <a:t> Re: Compiler comparison / Feedback on Audio API interface</a:t>
            </a:r>
            <a:endParaRPr lang="en-GB" sz="1100" dirty="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dirty="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dirty="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dirty="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dirty="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We are speaking with Reed </a:t>
            </a:r>
            <a:r>
              <a:rPr lang="en-GB" sz="1100" dirty="0" err="1">
                <a:effectLst/>
                <a:latin typeface="Calibri" panose="020F0502020204030204" pitchFamily="34" charset="0"/>
                <a:ea typeface="DengXian" panose="02010600030101010101" pitchFamily="2" charset="-122"/>
              </a:rPr>
              <a:t>Hinkel</a:t>
            </a:r>
            <a:r>
              <a:rPr lang="en-GB" sz="1100" dirty="0">
                <a:effectLst/>
                <a:latin typeface="Calibri" panose="020F0502020204030204" pitchFamily="34" charset="0"/>
                <a:ea typeface="DengXian" panose="02010600030101010101" pitchFamily="2" charset="-122"/>
              </a:rPr>
              <a:t>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dirty="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dirty="0">
                <a:effectLst/>
                <a:latin typeface="Calibri" panose="020F0502020204030204" pitchFamily="34" charset="0"/>
                <a:ea typeface="DengXian" panose="02010600030101010101" pitchFamily="2" charset="-122"/>
                <a:cs typeface="Times New Roman" panose="02020603050405020304" pitchFamily="18" charset="0"/>
              </a:rPr>
              <a:t>() or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dirty="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a:effectLst/>
                <a:latin typeface="Calibri" panose="020F0502020204030204" pitchFamily="34" charset="0"/>
                <a:ea typeface="DengXian" panose="02010600030101010101" pitchFamily="2" charset="-122"/>
                <a:cs typeface="Times New Roman" panose="02020603050405020304" pitchFamily="18" charset="0"/>
              </a:rPr>
              <a:t>A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dirty="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dirty="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dirty="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dirty="0">
                <a:effectLst/>
                <a:latin typeface="Calibri" panose="020F0502020204030204" pitchFamily="34" charset="0"/>
                <a:ea typeface="DengXian" panose="02010600030101010101" pitchFamily="2" charset="-122"/>
                <a:cs typeface="Times New Roman" panose="02020603050405020304" pitchFamily="18" charset="0"/>
              </a:rPr>
              <a:t>() or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dirty="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dirty="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dirty="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dirty="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dirty="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dirty="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dirty="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dirty="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a:p>
        </p:txBody>
      </p:sp>
    </p:spTree>
    <p:extLst>
      <p:ext uri="{BB962C8B-B14F-4D97-AF65-F5344CB8AC3E}">
        <p14:creationId xmlns:p14="http://schemas.microsoft.com/office/powerpoint/2010/main" val="1637366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a:p>
        </p:txBody>
      </p:sp>
    </p:spTree>
    <p:extLst>
      <p:ext uri="{BB962C8B-B14F-4D97-AF65-F5344CB8AC3E}">
        <p14:creationId xmlns:p14="http://schemas.microsoft.com/office/powerpoint/2010/main" val="2389015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a:p>
        </p:txBody>
      </p:sp>
    </p:spTree>
    <p:extLst>
      <p:ext uri="{BB962C8B-B14F-4D97-AF65-F5344CB8AC3E}">
        <p14:creationId xmlns:p14="http://schemas.microsoft.com/office/powerpoint/2010/main" val="2491060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731377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56001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177189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745893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1587776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1101599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405514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Potential key customer: DSP Concepts.  See email exchange:</a:t>
            </a:r>
          </a:p>
          <a:p>
            <a:endParaRPr lang="en-GB"/>
          </a:p>
          <a:p>
            <a:pPr marL="0" marR="0">
              <a:spcBef>
                <a:spcPts val="0"/>
              </a:spcBef>
              <a:spcAft>
                <a:spcPts val="0"/>
              </a:spcAft>
            </a:pPr>
            <a:r>
              <a:rPr lang="en-US" sz="1100" b="1">
                <a:effectLst/>
                <a:latin typeface="Calibri" panose="020F0502020204030204" pitchFamily="34" charset="0"/>
                <a:ea typeface="DengXian" panose="02010600030101010101" pitchFamily="2" charset="-122"/>
              </a:rPr>
              <a:t>From:</a:t>
            </a:r>
            <a:r>
              <a:rPr lang="en-US" sz="1100">
                <a:effectLst/>
                <a:latin typeface="Calibri" panose="020F0502020204030204" pitchFamily="34" charset="0"/>
                <a:ea typeface="DengXian" panose="02010600030101010101" pitchFamily="2" charset="-122"/>
              </a:rPr>
              <a:t> Paul Beckmann &lt;</a:t>
            </a:r>
            <a:r>
              <a:rPr lang="en-US" sz="1100" u="sng">
                <a:solidFill>
                  <a:srgbClr val="0000FF"/>
                </a:solidFill>
                <a:effectLst/>
                <a:latin typeface="Calibri" panose="020F0502020204030204" pitchFamily="34" charset="0"/>
                <a:ea typeface="DengXian" panose="02010600030101010101" pitchFamily="2" charset="-122"/>
                <a:hlinkClick r:id="rId3"/>
              </a:rPr>
              <a:t>pbeckmann@dspconcepts.com</a:t>
            </a:r>
            <a:r>
              <a:rPr lang="en-US" sz="1100">
                <a:effectLst/>
                <a:latin typeface="Calibri" panose="020F0502020204030204" pitchFamily="34" charset="0"/>
                <a:ea typeface="DengXian" panose="02010600030101010101" pitchFamily="2" charset="-122"/>
              </a:rPr>
              <a:t>&gt; </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Sent:</a:t>
            </a:r>
            <a:r>
              <a:rPr lang="en-US" sz="1100">
                <a:effectLst/>
                <a:latin typeface="Calibri" panose="020F0502020204030204" pitchFamily="34" charset="0"/>
                <a:ea typeface="DengXian" panose="02010600030101010101" pitchFamily="2" charset="-122"/>
              </a:rPr>
              <a:t> Wednesday, April 7, 2021 9:05 PM</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To:</a:t>
            </a:r>
            <a:r>
              <a:rPr lang="en-US" sz="1100">
                <a:effectLst/>
                <a:latin typeface="Calibri" panose="020F0502020204030204" pitchFamily="34" charset="0"/>
                <a:ea typeface="DengXian" panose="02010600030101010101" pitchFamily="2" charset="-122"/>
              </a:rPr>
              <a:t> Reinhard Keil &lt;</a:t>
            </a:r>
            <a:r>
              <a:rPr lang="en-US" sz="1100" u="sng">
                <a:solidFill>
                  <a:srgbClr val="0000FF"/>
                </a:solidFill>
                <a:effectLst/>
                <a:latin typeface="Calibri" panose="020F0502020204030204" pitchFamily="34" charset="0"/>
                <a:ea typeface="DengXian" panose="02010600030101010101" pitchFamily="2" charset="-122"/>
                <a:hlinkClick r:id="rId4"/>
              </a:rPr>
              <a:t>Reinhard.Keil@arm.com</a:t>
            </a:r>
            <a:r>
              <a:rPr lang="en-US" sz="1100">
                <a:effectLst/>
                <a:latin typeface="Calibri" panose="020F0502020204030204" pitchFamily="34" charset="0"/>
                <a:ea typeface="DengXian" panose="02010600030101010101" pitchFamily="2" charset="-122"/>
              </a:rPr>
              <a:t>&gt;</a:t>
            </a:r>
            <a:br>
              <a:rPr lang="en-US" sz="1100">
                <a:effectLst/>
                <a:latin typeface="Calibri" panose="020F0502020204030204" pitchFamily="34" charset="0"/>
                <a:ea typeface="DengXian" panose="02010600030101010101" pitchFamily="2" charset="-122"/>
              </a:rPr>
            </a:br>
            <a:r>
              <a:rPr lang="en-US" sz="1100" b="1">
                <a:effectLst/>
                <a:latin typeface="Calibri" panose="020F0502020204030204" pitchFamily="34" charset="0"/>
                <a:ea typeface="DengXian" panose="02010600030101010101" pitchFamily="2" charset="-122"/>
              </a:rPr>
              <a:t>Subject:</a:t>
            </a:r>
            <a:r>
              <a:rPr lang="en-US" sz="1100">
                <a:effectLst/>
                <a:latin typeface="Calibri" panose="020F0502020204030204" pitchFamily="34" charset="0"/>
                <a:ea typeface="DengXian" panose="02010600030101010101" pitchFamily="2" charset="-122"/>
              </a:rPr>
              <a:t> Re: Compiler comparison / Feedback on Audio API interface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Hi Reinhard,</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our testing with MDK V5.31.0.0.  Here is the detailed info:</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For IAR, we used v8.50.1.  For GCC, it was the version included with the ST tools.  Not sure exactly which version this was.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We have done further benchmarking across different signal processing operations.  I picked this one because it was a recent issue with a customer and highlights how GCC can be slow.  For other kernels, the cycle counts are comparable.</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Being able to run on the FVP would be very interesting for us.  I see several advantages:</a:t>
            </a: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We can optimize and profile for cores before they are publicly available.  For example, we are getting requests for M55 performance numbers but there are no announced CPUs.</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Get accurate measurements of system level issues.  Caching and memory accesses have a huge impact.</a:t>
            </a:r>
            <a:endParaRPr lang="en-GB" sz="110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GB" sz="1100">
                <a:effectLst/>
                <a:latin typeface="Calibri" panose="020F0502020204030204" pitchFamily="34" charset="0"/>
                <a:ea typeface="Times New Roman" panose="02020603050405020304" pitchFamily="18" charset="0"/>
              </a:rPr>
              <a:t>Could fit with our continuous integration plans so that we don't have to (always) test on external hardware.</a:t>
            </a:r>
            <a:endParaRPr lang="en-GB" sz="1100">
              <a:effectLst/>
              <a:latin typeface="Calibri" panose="020F0502020204030204" pitchFamily="34" charset="0"/>
              <a:ea typeface="DengXian" panose="02010600030101010101" pitchFamily="2" charset="-122"/>
            </a:endParaRPr>
          </a:p>
          <a:p>
            <a:pPr marL="0" marR="0">
              <a:spcBef>
                <a:spcPts val="0"/>
              </a:spcBef>
              <a:spcAft>
                <a:spcPts val="0"/>
              </a:spcAft>
            </a:pPr>
            <a:r>
              <a:rPr lang="en-GB" sz="1100">
                <a:effectLst/>
                <a:latin typeface="Calibri" panose="020F0502020204030204" pitchFamily="34" charset="0"/>
                <a:ea typeface="DengXian" panose="02010600030101010101" pitchFamily="2" charset="-122"/>
              </a:rPr>
              <a:t>We are speaking with Reed Hinkel about "cloud based profiling".  I would like our customers to create a design in Audio Weaver and then upload the design to our website for profiling.  They can select which processors to run on and then get detailed results showing where resources are consumed.  The VFP would be ideal for this.</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 also had one of my firmware engineers review the SAI interface.  I'll provide all of his comments and you can see what is relevant:</a:t>
            </a:r>
          </a:p>
          <a:p>
            <a:pPr marL="0" marR="0">
              <a:spcBef>
                <a:spcPts val="0"/>
              </a:spcBef>
              <a:spcAft>
                <a:spcPts val="0"/>
              </a:spcAft>
            </a:pPr>
            <a:r>
              <a:rPr lang="en-GB" sz="1100">
                <a:effectLst/>
                <a:latin typeface="Calibri" panose="020F0502020204030204" pitchFamily="34" charset="0"/>
                <a:ea typeface="DengXian" panose="02010600030101010101" pitchFamily="2" charset="-122"/>
              </a:rPr>
              <a:t> </a:t>
            </a:r>
          </a:p>
          <a:p>
            <a:pPr marL="0" marR="0">
              <a:spcBef>
                <a:spcPts val="0"/>
              </a:spcBef>
              <a:spcAft>
                <a:spcPts val="0"/>
              </a:spcAft>
            </a:pPr>
            <a:r>
              <a:rPr lang="en-GB" sz="1100">
                <a:effectLst/>
                <a:latin typeface="Calibri" panose="020F0502020204030204" pitchFamily="34" charset="0"/>
                <a:ea typeface="DengXian" panose="02010600030101010101" pitchFamily="2" charset="-122"/>
              </a:rPr>
              <a:t>It is well written and to make sure I understand it, low-level drivers must be written depending on the device.</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You have to kickstart the driver with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which are non-blocking.</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A </a:t>
            </a:r>
            <a:r>
              <a:rPr lang="en-GB" sz="1100" err="1">
                <a:effectLst/>
                <a:latin typeface="Calibri" panose="020F0502020204030204" pitchFamily="34" charset="0"/>
                <a:ea typeface="DengXian" panose="02010600030101010101" pitchFamily="2" charset="-122"/>
                <a:cs typeface="Times New Roman" panose="02020603050405020304" pitchFamily="18" charset="0"/>
              </a:rPr>
              <a:t>callback</a:t>
            </a:r>
            <a:r>
              <a:rPr lang="en-GB" sz="1100">
                <a:effectLst/>
                <a:latin typeface="Calibri" panose="020F0502020204030204" pitchFamily="34" charset="0"/>
                <a:ea typeface="DengXian" panose="02010600030101010101" pitchFamily="2" charset="-122"/>
                <a:cs typeface="Times New Roman" panose="02020603050405020304" pitchFamily="18" charset="0"/>
              </a:rPr>
              <a:t> function is registered during </a:t>
            </a:r>
            <a:r>
              <a:rPr lang="en-GB" sz="1100" err="1">
                <a:effectLst/>
                <a:latin typeface="Calibri" panose="020F0502020204030204" pitchFamily="34" charset="0"/>
                <a:ea typeface="DengXian" panose="02010600030101010101" pitchFamily="2" charset="-122"/>
                <a:cs typeface="Times New Roman" panose="02020603050405020304" pitchFamily="18" charset="0"/>
              </a:rPr>
              <a:t>init</a:t>
            </a:r>
            <a:r>
              <a:rPr lang="en-GB" sz="1100">
                <a:effectLst/>
                <a:latin typeface="Calibri" panose="020F0502020204030204" pitchFamily="34" charset="0"/>
                <a:ea typeface="DengXian" panose="02010600030101010101" pitchFamily="2" charset="-122"/>
                <a:cs typeface="Times New Roman" panose="02020603050405020304" pitchFamily="18" charset="0"/>
              </a:rPr>
              <a:t> called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which is called when the above completes with respective bits in the parameter "event" for each.</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ARM_SAI_Receive</a:t>
            </a:r>
            <a:r>
              <a:rPr lang="en-GB" sz="1100">
                <a:effectLst/>
                <a:latin typeface="Calibri" panose="020F0502020204030204" pitchFamily="34" charset="0"/>
                <a:ea typeface="DengXian" panose="02010600030101010101" pitchFamily="2" charset="-122"/>
                <a:cs typeface="Times New Roman" panose="02020603050405020304" pitchFamily="18" charset="0"/>
              </a:rPr>
              <a:t>() or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ARM_SAI_Send</a:t>
            </a:r>
            <a:r>
              <a:rPr lang="en-GB" sz="1100">
                <a:effectLst/>
                <a:latin typeface="Calibri" panose="020F0502020204030204" pitchFamily="34" charset="0"/>
                <a:ea typeface="DengXian" panose="02010600030101010101" pitchFamily="2" charset="-122"/>
                <a:cs typeface="Times New Roman" panose="02020603050405020304" pitchFamily="18" charset="0"/>
              </a:rPr>
              <a:t>() mention that DMA is typical, but I am not sure if those two calls can be one time only and then the guts of the driver can provide calls to  </a:t>
            </a:r>
            <a:r>
              <a:rPr lang="en-GB" sz="1100" err="1">
                <a:effectLst/>
                <a:latin typeface="Calibri" panose="020F0502020204030204" pitchFamily="34" charset="0"/>
                <a:ea typeface="DengXian" panose="02010600030101010101" pitchFamily="2" charset="-122"/>
                <a:cs typeface="Times New Roman" panose="02020603050405020304" pitchFamily="18" charset="0"/>
              </a:rPr>
              <a:t>ARM_SAI_SignalEvent</a:t>
            </a:r>
            <a:r>
              <a:rPr lang="en-GB" sz="1100">
                <a:effectLst/>
                <a:latin typeface="Calibri" panose="020F0502020204030204" pitchFamily="34" charset="0"/>
                <a:ea typeface="DengXian" panose="02010600030101010101" pitchFamily="2" charset="-122"/>
                <a:cs typeface="Times New Roman" panose="02020603050405020304" pitchFamily="18" charset="0"/>
              </a:rPr>
              <a:t>(event) on each DMA interrupt afterward. If yes, then it can work with our BSP's.</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protocols cover about everything with User Defined Protocol allowing for generic TDM configuration.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They are missing specification of left or right adjusted data and now to save captured data in memory. For instance if the data is 24-bits, is it saved right adjusted with sign extension or left adjusted?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In general, you may capture even 16-bit data and want to save it in 32-bit memory left or right adjusted.</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same API and supported protocols should include PDM (DMIC) input. The RT685 and NXP PDM IP in general have a means to convert to I2S, but that may not be on all parts and should not be necessary.</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Most devices have multiple stereo PDM ports that can capture data and send to two different DMA channels (left and right). </a:t>
            </a:r>
          </a:p>
          <a:p>
            <a:pPr marL="1143000" marR="0" lvl="2" indent="-228600">
              <a:spcBef>
                <a:spcPts val="0"/>
              </a:spcBef>
              <a:spcAft>
                <a:spcPts val="0"/>
              </a:spcAft>
              <a:buSzPts val="1000"/>
              <a:buFont typeface="Wingdings" panose="05000000000000000000" pitchFamily="2" charset="2"/>
              <a:buChar char=""/>
              <a:tabLst>
                <a:tab pos="1371600" algn="l"/>
              </a:tabLst>
            </a:pPr>
            <a:r>
              <a:rPr lang="en-GB" sz="1100">
                <a:effectLst/>
                <a:latin typeface="Calibri" panose="020F0502020204030204" pitchFamily="34" charset="0"/>
                <a:ea typeface="DengXian" panose="02010600030101010101" pitchFamily="2" charset="-122"/>
              </a:rPr>
              <a:t>This API seems to support single stream, interleaved, not multi-stream from one device. Is that correct?</a:t>
            </a:r>
          </a:p>
          <a:p>
            <a:pPr marL="742950" marR="0" lvl="1" indent="-285750">
              <a:spcBef>
                <a:spcPts val="0"/>
              </a:spcBef>
              <a:spcAft>
                <a:spcPts val="0"/>
              </a:spcAft>
              <a:buSzPts val="1000"/>
              <a:buFont typeface="Courier New" panose="02070309020205020404" pitchFamily="49" charset="0"/>
              <a:buChar char="o"/>
              <a:tabLst>
                <a:tab pos="914400" algn="l"/>
              </a:tabLst>
            </a:pPr>
            <a:r>
              <a:rPr lang="en-GB" sz="1100">
                <a:effectLst/>
                <a:latin typeface="Calibri" panose="020F0502020204030204" pitchFamily="34" charset="0"/>
                <a:ea typeface="DengXian" panose="02010600030101010101" pitchFamily="2" charset="-122"/>
                <a:cs typeface="Times New Roman" panose="02020603050405020304" pitchFamily="18" charset="0"/>
              </a:rPr>
              <a:t>The documentation is not clear how you mask the TX event, bot allow the RX event and so on. Guessing it is in there.</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2799384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2024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a:solidFill>
                  <a:schemeClr val="bg1"/>
                </a:solidFill>
              </a:rPr>
              <a:t>Thank You</a:t>
            </a:r>
          </a:p>
          <a:p>
            <a:pPr algn="r">
              <a:defRPr/>
            </a:pPr>
            <a:r>
              <a:rPr lang="en-US" altLang="en-US" sz="2800" err="1">
                <a:solidFill>
                  <a:schemeClr val="bg1"/>
                </a:solidFill>
              </a:rPr>
              <a:t>Danke</a:t>
            </a:r>
            <a:endParaRPr lang="en-US" altLang="en-US" sz="2800">
              <a:solidFill>
                <a:schemeClr val="bg1"/>
              </a:solidFill>
            </a:endParaRPr>
          </a:p>
          <a:p>
            <a:pPr algn="r">
              <a:defRPr/>
            </a:pPr>
            <a:r>
              <a:rPr lang="en-US" altLang="en-US" sz="2800">
                <a:solidFill>
                  <a:schemeClr val="bg1"/>
                </a:solidFill>
              </a:rPr>
              <a:t>Gracias</a:t>
            </a:r>
          </a:p>
          <a:p>
            <a:pPr algn="r">
              <a:defRPr/>
            </a:pPr>
            <a:r>
              <a:rPr lang="en-US" altLang="en-US" sz="2800" err="1">
                <a:solidFill>
                  <a:schemeClr val="bg1"/>
                </a:solidFill>
              </a:rPr>
              <a:t>谢谢</a:t>
            </a:r>
            <a:endParaRPr lang="en-US" altLang="en-US" sz="2800">
              <a:solidFill>
                <a:schemeClr val="bg1"/>
              </a:solidFill>
            </a:endParaRPr>
          </a:p>
          <a:p>
            <a:pPr algn="r">
              <a:defRPr/>
            </a:pPr>
            <a:r>
              <a:rPr lang="en-US" altLang="en-US" sz="2800" err="1">
                <a:solidFill>
                  <a:schemeClr val="bg1"/>
                </a:solidFill>
              </a:rPr>
              <a:t>ありがとう</a:t>
            </a:r>
            <a:endParaRPr lang="en-US" altLang="en-US" sz="2800">
              <a:solidFill>
                <a:schemeClr val="bg1"/>
              </a:solidFill>
            </a:endParaRPr>
          </a:p>
          <a:p>
            <a:pPr algn="r">
              <a:defRPr/>
            </a:pPr>
            <a:r>
              <a:rPr lang="en-US" altLang="en-US" sz="2800">
                <a:solidFill>
                  <a:schemeClr val="bg1"/>
                </a:solidFill>
              </a:rPr>
              <a:t>Asante</a:t>
            </a:r>
          </a:p>
          <a:p>
            <a:pPr algn="r">
              <a:defRPr/>
            </a:pPr>
            <a:r>
              <a:rPr lang="en-US" altLang="en-US" sz="2800">
                <a:solidFill>
                  <a:schemeClr val="bg1"/>
                </a:solidFill>
              </a:rPr>
              <a:t>Merci</a:t>
            </a:r>
          </a:p>
          <a:p>
            <a:pPr algn="r">
              <a:defRPr/>
            </a:pPr>
            <a:r>
              <a:rPr lang="en-US" altLang="en-US" sz="2800" err="1">
                <a:solidFill>
                  <a:schemeClr val="bg1"/>
                </a:solidFill>
              </a:rPr>
              <a:t>감사합니다</a:t>
            </a:r>
            <a:endParaRPr lang="en-US" altLang="en-US" sz="2800">
              <a:solidFill>
                <a:schemeClr val="bg1"/>
              </a:solidFill>
            </a:endParaRPr>
          </a:p>
          <a:p>
            <a:pPr algn="r">
              <a:defRPr/>
            </a:pPr>
            <a:r>
              <a:rPr lang="en-US" altLang="en-US" sz="2800" err="1">
                <a:solidFill>
                  <a:schemeClr val="bg1"/>
                </a:solidFill>
              </a:rPr>
              <a:t>धन्यवाद</a:t>
            </a:r>
            <a:endParaRPr lang="en-US" altLang="en-US" sz="280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a:solidFill>
                  <a:schemeClr val="bg1"/>
                </a:solidFill>
              </a:rPr>
              <a:t>Kiitos</a:t>
            </a:r>
          </a:p>
          <a:p>
            <a:pPr algn="r">
              <a:defRPr/>
            </a:pPr>
            <a:r>
              <a:rPr lang="ar-SA" sz="2800" kern="1200">
                <a:solidFill>
                  <a:schemeClr val="bg1"/>
                </a:solidFill>
                <a:latin typeface="Calibri" charset="0"/>
                <a:ea typeface="ＭＳ Ｐゴシック" charset="-128"/>
                <a:cs typeface="+mn-cs"/>
              </a:rPr>
              <a:t>شكرًا</a:t>
            </a:r>
            <a:endParaRPr lang="en-GB" sz="2800" kern="1200">
              <a:solidFill>
                <a:schemeClr val="bg1"/>
              </a:solidFill>
              <a:latin typeface="Calibri" charset="0"/>
              <a:ea typeface="ＭＳ Ｐゴシック" charset="-128"/>
              <a:cs typeface="+mn-cs"/>
            </a:endParaRPr>
          </a:p>
          <a:p>
            <a:pPr algn="r">
              <a:defRPr/>
            </a:pPr>
            <a:r>
              <a:rPr lang="as-IN" altLang="en-US" sz="2800">
                <a:solidFill>
                  <a:schemeClr val="bg1"/>
                </a:solidFill>
              </a:rPr>
              <a:t>ধন্যবাদ</a:t>
            </a:r>
            <a:br>
              <a:rPr lang="en-US" altLang="en-US" sz="2800">
                <a:solidFill>
                  <a:schemeClr val="bg1"/>
                </a:solidFill>
              </a:rPr>
            </a:br>
            <a:r>
              <a:rPr lang="he-IL" altLang="en-US" sz="2800">
                <a:solidFill>
                  <a:schemeClr val="bg1"/>
                </a:solidFill>
              </a:rPr>
              <a:t>תודה</a:t>
            </a:r>
            <a:endParaRPr lang="en-US" altLang="en-US" sz="280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2024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a:solidFill>
                  <a:schemeClr val="bg1"/>
                </a:solidFill>
              </a:rPr>
              <a:t>Thank You</a:t>
            </a:r>
          </a:p>
          <a:p>
            <a:pPr algn="r">
              <a:defRPr/>
            </a:pPr>
            <a:r>
              <a:rPr lang="en-US" altLang="en-US" sz="2800" err="1">
                <a:solidFill>
                  <a:schemeClr val="bg1"/>
                </a:solidFill>
              </a:rPr>
              <a:t>Danke</a:t>
            </a:r>
            <a:endParaRPr lang="en-US" altLang="en-US" sz="2800">
              <a:solidFill>
                <a:schemeClr val="bg1"/>
              </a:solidFill>
            </a:endParaRPr>
          </a:p>
          <a:p>
            <a:pPr algn="r">
              <a:defRPr/>
            </a:pPr>
            <a:r>
              <a:rPr lang="en-US" altLang="en-US" sz="2800">
                <a:solidFill>
                  <a:schemeClr val="bg1"/>
                </a:solidFill>
              </a:rPr>
              <a:t>Gracias</a:t>
            </a:r>
          </a:p>
          <a:p>
            <a:pPr algn="r">
              <a:defRPr/>
            </a:pPr>
            <a:r>
              <a:rPr lang="en-US" altLang="en-US" sz="2800" err="1">
                <a:solidFill>
                  <a:schemeClr val="bg1"/>
                </a:solidFill>
              </a:rPr>
              <a:t>谢谢</a:t>
            </a:r>
            <a:endParaRPr lang="en-US" altLang="en-US" sz="2800">
              <a:solidFill>
                <a:schemeClr val="bg1"/>
              </a:solidFill>
            </a:endParaRPr>
          </a:p>
          <a:p>
            <a:pPr algn="r">
              <a:defRPr/>
            </a:pPr>
            <a:r>
              <a:rPr lang="en-US" altLang="en-US" sz="2800" err="1">
                <a:solidFill>
                  <a:schemeClr val="bg1"/>
                </a:solidFill>
              </a:rPr>
              <a:t>ありがとう</a:t>
            </a:r>
            <a:endParaRPr lang="en-US" altLang="en-US" sz="2800">
              <a:solidFill>
                <a:schemeClr val="bg1"/>
              </a:solidFill>
            </a:endParaRPr>
          </a:p>
          <a:p>
            <a:pPr algn="r">
              <a:defRPr/>
            </a:pPr>
            <a:r>
              <a:rPr lang="en-US" altLang="en-US" sz="2800">
                <a:solidFill>
                  <a:schemeClr val="bg1"/>
                </a:solidFill>
              </a:rPr>
              <a:t>Asante</a:t>
            </a:r>
          </a:p>
          <a:p>
            <a:pPr algn="r">
              <a:defRPr/>
            </a:pPr>
            <a:r>
              <a:rPr lang="en-US" altLang="en-US" sz="2800">
                <a:solidFill>
                  <a:schemeClr val="bg1"/>
                </a:solidFill>
              </a:rPr>
              <a:t>Merci</a:t>
            </a:r>
          </a:p>
          <a:p>
            <a:pPr algn="r">
              <a:defRPr/>
            </a:pPr>
            <a:r>
              <a:rPr lang="en-US" altLang="en-US" sz="2800" err="1">
                <a:solidFill>
                  <a:schemeClr val="bg1"/>
                </a:solidFill>
              </a:rPr>
              <a:t>감사합니다</a:t>
            </a:r>
            <a:endParaRPr lang="en-US" altLang="en-US" sz="2800">
              <a:solidFill>
                <a:schemeClr val="bg1"/>
              </a:solidFill>
            </a:endParaRPr>
          </a:p>
          <a:p>
            <a:pPr algn="r">
              <a:defRPr/>
            </a:pPr>
            <a:r>
              <a:rPr lang="en-US" altLang="en-US" sz="2800" err="1">
                <a:solidFill>
                  <a:schemeClr val="bg1"/>
                </a:solidFill>
              </a:rPr>
              <a:t>धन्यवाद</a:t>
            </a:r>
            <a:endParaRPr lang="en-US" altLang="en-US" sz="280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a:solidFill>
                  <a:schemeClr val="bg1"/>
                </a:solidFill>
              </a:rPr>
              <a:t>Kiitos</a:t>
            </a:r>
          </a:p>
          <a:p>
            <a:pPr algn="r">
              <a:defRPr/>
            </a:pPr>
            <a:r>
              <a:rPr lang="ar-SA" sz="2800" kern="1200">
                <a:solidFill>
                  <a:schemeClr val="bg1"/>
                </a:solidFill>
                <a:latin typeface="Calibri" charset="0"/>
                <a:ea typeface="ＭＳ Ｐゴシック" charset="-128"/>
                <a:cs typeface="+mn-cs"/>
              </a:rPr>
              <a:t>شكرًا</a:t>
            </a:r>
            <a:endParaRPr lang="en-GB" sz="2800" kern="1200">
              <a:solidFill>
                <a:schemeClr val="bg1"/>
              </a:solidFill>
              <a:latin typeface="Calibri" charset="0"/>
              <a:ea typeface="ＭＳ Ｐゴシック" charset="-128"/>
              <a:cs typeface="+mn-cs"/>
            </a:endParaRPr>
          </a:p>
          <a:p>
            <a:pPr algn="r">
              <a:defRPr/>
            </a:pPr>
            <a:r>
              <a:rPr lang="as-IN" altLang="en-US" sz="2800">
                <a:solidFill>
                  <a:schemeClr val="bg1"/>
                </a:solidFill>
              </a:rPr>
              <a:t>ধন্যবাদ</a:t>
            </a:r>
            <a:br>
              <a:rPr lang="en-US" altLang="en-US" sz="2800">
                <a:solidFill>
                  <a:schemeClr val="bg1"/>
                </a:solidFill>
              </a:rPr>
            </a:br>
            <a:r>
              <a:rPr lang="he-IL" altLang="en-US" sz="2800">
                <a:solidFill>
                  <a:schemeClr val="bg1"/>
                </a:solidFill>
              </a:rPr>
              <a:t>תודה</a:t>
            </a:r>
            <a:endParaRPr lang="en-US" altLang="en-US" sz="280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err="1">
                <a:solidFill>
                  <a:schemeClr val="bg1"/>
                </a:solidFill>
              </a:rPr>
              <a:t>www.arm.com</a:t>
            </a:r>
            <a:r>
              <a:rPr lang="en-US" altLang="x-none" sz="120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2024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err="1">
                <a:solidFill>
                  <a:schemeClr val="bg1"/>
                </a:solidFill>
              </a:rPr>
              <a:t>www.arm.com</a:t>
            </a:r>
            <a:r>
              <a:rPr lang="en-US" altLang="x-none" sz="120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2024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652E32-A704-2597-34CF-673BEF8FE63F}"/>
              </a:ext>
            </a:extLst>
          </p:cNvPr>
          <p:cNvSpPr>
            <a:spLocks noGrp="1"/>
          </p:cNvSpPr>
          <p:nvPr>
            <p:ph type="dt" sz="half" idx="10"/>
          </p:nvPr>
        </p:nvSpPr>
        <p:spPr/>
        <p:txBody>
          <a:bodyPr/>
          <a:lstStyle/>
          <a:p>
            <a:fld id="{F5CF01DE-61D0-42C0-8670-20A3590773A8}" type="datetimeFigureOut">
              <a:rPr lang="en-US" smtClean="0"/>
              <a:t>2/9/26</a:t>
            </a:fld>
            <a:endParaRPr lang="en-US"/>
          </a:p>
        </p:txBody>
      </p:sp>
      <p:sp>
        <p:nvSpPr>
          <p:cNvPr id="3" name="Footer Placeholder 2">
            <a:extLst>
              <a:ext uri="{FF2B5EF4-FFF2-40B4-BE49-F238E27FC236}">
                <a16:creationId xmlns:a16="http://schemas.microsoft.com/office/drawing/2014/main" id="{5ABA5D77-EE51-CEB2-10FB-2ADDD20D03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F4D04A-C75E-8557-6361-5ABD22ABE322}"/>
              </a:ext>
            </a:extLst>
          </p:cNvPr>
          <p:cNvSpPr>
            <a:spLocks noGrp="1"/>
          </p:cNvSpPr>
          <p:nvPr>
            <p:ph type="sldNum" sz="quarter" idx="12"/>
          </p:nvPr>
        </p:nvSpPr>
        <p:spPr/>
        <p:txBody>
          <a:bodyPr/>
          <a:lstStyle/>
          <a:p>
            <a:fld id="{3B18C65C-C214-4744-ADCE-4A62F0EA1F8B}" type="slidenum">
              <a:rPr lang="en-US" smtClean="0"/>
              <a:t>‹#›</a:t>
            </a:fld>
            <a:endParaRPr lang="en-US"/>
          </a:p>
        </p:txBody>
      </p:sp>
    </p:spTree>
    <p:extLst>
      <p:ext uri="{BB962C8B-B14F-4D97-AF65-F5344CB8AC3E}">
        <p14:creationId xmlns:p14="http://schemas.microsoft.com/office/powerpoint/2010/main" val="2610413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2024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949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2024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0" r:id="rId2"/>
    <p:sldLayoutId id="2147485440" r:id="rId3"/>
    <p:sldLayoutId id="2147485441" r:id="rId4"/>
    <p:sldLayoutId id="2147485442" r:id="rId5"/>
    <p:sldLayoutId id="2147485443" r:id="rId6"/>
    <p:sldLayoutId id="2147485444" r:id="rId7"/>
    <p:sldLayoutId id="2147485445" r:id="rId8"/>
    <p:sldLayoutId id="2147485446" r:id="rId9"/>
    <p:sldLayoutId id="2147485447" r:id="rId10"/>
    <p:sldLayoutId id="2147485448" r:id="rId11"/>
    <p:sldLayoutId id="2147485449" r:id="rId12"/>
    <p:sldLayoutId id="2147485450" r:id="rId13"/>
    <p:sldLayoutId id="2147485452" r:id="rId14"/>
    <p:sldLayoutId id="2147485512" r:id="rId15"/>
    <p:sldLayoutId id="2147485453" r:id="rId16"/>
    <p:sldLayoutId id="2147485513" r:id="rId17"/>
    <p:sldLayoutId id="2147485515" r:id="rId18"/>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tiff"/><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r/armswdev/cmsis_tools_m55" TargetMode="External"/><Relationship Id="rId2" Type="http://schemas.openxmlformats.org/officeDocument/2006/relationships/hyperlink" Target="https://community.arm.com/developer/tools-software/tools/b/tools-software-ides-blog/posts/infrastructure-for-continuous-integration-tests"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9649B-1105-A147-843A-0426774B7557}"/>
              </a:ext>
            </a:extLst>
          </p:cNvPr>
          <p:cNvSpPr>
            <a:spLocks noGrp="1"/>
          </p:cNvSpPr>
          <p:nvPr>
            <p:ph type="title"/>
          </p:nvPr>
        </p:nvSpPr>
        <p:spPr/>
        <p:txBody>
          <a:bodyPr/>
          <a:lstStyle/>
          <a:p>
            <a:r>
              <a:rPr lang="en-US" dirty="0"/>
              <a:t>Documentation </a:t>
            </a:r>
            <a:br>
              <a:rPr lang="en-US" dirty="0"/>
            </a:br>
            <a:r>
              <a:rPr lang="en-US" dirty="0"/>
              <a:t>images</a:t>
            </a:r>
          </a:p>
        </p:txBody>
      </p:sp>
      <p:sp>
        <p:nvSpPr>
          <p:cNvPr id="5" name="Subtitle 4">
            <a:extLst>
              <a:ext uri="{FF2B5EF4-FFF2-40B4-BE49-F238E27FC236}">
                <a16:creationId xmlns:a16="http://schemas.microsoft.com/office/drawing/2014/main" id="{9940C35C-7C75-43E6-8A12-D8522DCB6FD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378307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E513909-709E-4CAF-B74D-0E92ED43B7B5}"/>
              </a:ext>
            </a:extLst>
          </p:cNvPr>
          <p:cNvSpPr/>
          <p:nvPr/>
        </p:nvSpPr>
        <p:spPr>
          <a:xfrm>
            <a:off x="639825" y="4244376"/>
            <a:ext cx="8083550" cy="781050"/>
          </a:xfrm>
          <a:prstGeom prst="rect">
            <a:avLst/>
          </a:prstGeom>
          <a:solidFill>
            <a:schemeClr val="accent5">
              <a:lumMod val="60000"/>
              <a:lumOff val="4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400" kern="0" dirty="0">
                <a:solidFill>
                  <a:srgbClr val="000000"/>
                </a:solidFill>
                <a:latin typeface="+mn-lt"/>
                <a:ea typeface="ＭＳ Ｐゴシック"/>
              </a:rPr>
              <a:t>Virtual</a:t>
            </a:r>
            <a:br>
              <a:rPr lang="en-US" sz="1400" kern="0" dirty="0">
                <a:solidFill>
                  <a:srgbClr val="000000"/>
                </a:solidFill>
                <a:latin typeface="+mn-lt"/>
                <a:ea typeface="ＭＳ Ｐゴシック"/>
              </a:rPr>
            </a:br>
            <a:r>
              <a:rPr lang="en-US" sz="1400" kern="0" dirty="0">
                <a:solidFill>
                  <a:srgbClr val="000000"/>
                </a:solidFill>
                <a:latin typeface="+mn-lt"/>
                <a:ea typeface="ＭＳ Ｐゴシック"/>
              </a:rPr>
              <a:t>Target</a:t>
            </a:r>
            <a:br>
              <a:rPr lang="en-US" sz="1400" kern="0" dirty="0">
                <a:solidFill>
                  <a:srgbClr val="000000"/>
                </a:solidFill>
                <a:latin typeface="+mn-lt"/>
                <a:ea typeface="ＭＳ Ｐゴシック"/>
              </a:rPr>
            </a:br>
            <a:endParaRPr lang="en-GB" sz="1400" kern="0" dirty="0">
              <a:solidFill>
                <a:srgbClr val="000000"/>
              </a:solidFill>
              <a:latin typeface="+mn-lt"/>
              <a:ea typeface="ＭＳ Ｐゴシック"/>
            </a:endParaRPr>
          </a:p>
        </p:txBody>
      </p:sp>
      <p:sp>
        <p:nvSpPr>
          <p:cNvPr id="3" name="TextBox 2">
            <a:extLst>
              <a:ext uri="{FF2B5EF4-FFF2-40B4-BE49-F238E27FC236}">
                <a16:creationId xmlns:a16="http://schemas.microsoft.com/office/drawing/2014/main" id="{9DCD7761-9349-4087-AD73-D3888F0E894B}"/>
              </a:ext>
            </a:extLst>
          </p:cNvPr>
          <p:cNvSpPr txBox="1"/>
          <p:nvPr/>
        </p:nvSpPr>
        <p:spPr>
          <a:xfrm>
            <a:off x="637738" y="1057974"/>
            <a:ext cx="8079286" cy="2082428"/>
          </a:xfrm>
          <a:prstGeom prst="rect">
            <a:avLst/>
          </a:prstGeom>
          <a:solidFill>
            <a:schemeClr val="bg2"/>
          </a:solidFill>
          <a:ln>
            <a:solidFill>
              <a:schemeClr val="tx1"/>
            </a:solidFill>
            <a:prstDash val="dash"/>
          </a:ln>
        </p:spPr>
        <p:txBody>
          <a:bodyPr wrap="square" lIns="0" tIns="0" rIns="0" bIns="0" rtlCol="0">
            <a:noAutofit/>
          </a:bodyPr>
          <a:lstStyle/>
          <a:p>
            <a:pPr algn="ctr" defTabSz="456936" eaLnBrk="1" fontAlgn="auto" hangingPunct="1">
              <a:spcBef>
                <a:spcPts val="0"/>
              </a:spcBef>
              <a:spcAft>
                <a:spcPts val="0"/>
              </a:spcAft>
              <a:defRPr/>
            </a:pPr>
            <a:r>
              <a:rPr lang="en-US" sz="1600" kern="0">
                <a:solidFill>
                  <a:schemeClr val="accent2"/>
                </a:solidFill>
                <a:latin typeface="+mn-lt"/>
              </a:rPr>
              <a:t>User Application Code (Example)</a:t>
            </a:r>
            <a:endParaRPr lang="en-GB" sz="1600" kern="0">
              <a:solidFill>
                <a:schemeClr val="accent2"/>
              </a:solidFill>
              <a:latin typeface="+mn-lt"/>
            </a:endParaRPr>
          </a:p>
        </p:txBody>
      </p:sp>
      <p:sp>
        <p:nvSpPr>
          <p:cNvPr id="21" name="Rectangle 20">
            <a:extLst>
              <a:ext uri="{FF2B5EF4-FFF2-40B4-BE49-F238E27FC236}">
                <a16:creationId xmlns:a16="http://schemas.microsoft.com/office/drawing/2014/main" id="{55D6DD88-1FD7-4BA4-AB28-44E626DD2497}"/>
              </a:ext>
            </a:extLst>
          </p:cNvPr>
          <p:cNvSpPr/>
          <p:nvPr/>
        </p:nvSpPr>
        <p:spPr>
          <a:xfrm>
            <a:off x="626475" y="3273249"/>
            <a:ext cx="8084167" cy="81724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400" kern="0">
                <a:solidFill>
                  <a:srgbClr val="000000"/>
                </a:solidFill>
                <a:latin typeface="+mn-lt"/>
                <a:ea typeface="ＭＳ Ｐゴシック"/>
              </a:rPr>
              <a:t>Virtual</a:t>
            </a:r>
            <a:br>
              <a:rPr lang="en-US" sz="1400" kern="0">
                <a:latin typeface="+mn-lt"/>
              </a:rPr>
            </a:br>
            <a:r>
              <a:rPr lang="en-US" sz="1400" kern="0">
                <a:latin typeface="+mn-lt"/>
              </a:rPr>
              <a:t>Interfaces</a:t>
            </a:r>
            <a:endParaRPr lang="en-GB" sz="1400" kern="0">
              <a:solidFill>
                <a:srgbClr val="000000"/>
              </a:solidFill>
              <a:latin typeface="+mn-lt"/>
              <a:ea typeface="ＭＳ Ｐゴシック"/>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3168137" y="5399609"/>
            <a:ext cx="1645062" cy="664162"/>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ea typeface="ＭＳ Ｐゴシック"/>
              </a:rPr>
              <a:t>Events on changes of LEDs</a:t>
            </a:r>
            <a:endParaRPr lang="en-US" sz="1200" kern="0">
              <a:solidFill>
                <a:srgbClr val="FFFFFF"/>
              </a:solidFill>
              <a:latin typeface="+mn-lt"/>
              <a:ea typeface="ＭＳ Ｐゴシック"/>
              <a:cs typeface="Calibri"/>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400028" y="2745749"/>
            <a:ext cx="1160347" cy="2660676"/>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3168137" y="3353476"/>
            <a:ext cx="1645062" cy="597315"/>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CMSIS-VIO</a:t>
            </a:r>
            <a:br>
              <a:rPr lang="en-US" sz="1400" kern="0">
                <a:solidFill>
                  <a:srgbClr val="FFFFFF"/>
                </a:solidFill>
                <a:latin typeface="+mn-lt"/>
              </a:rPr>
            </a:br>
            <a:r>
              <a:rPr lang="en-US" sz="1400" kern="0">
                <a:solidFill>
                  <a:srgbClr val="FFFFFF"/>
                </a:solidFill>
                <a:latin typeface="+mn-lt"/>
              </a:rPr>
              <a:t>for Switches/LEDs</a:t>
            </a:r>
            <a:endParaRPr lang="en-US" sz="1200" kern="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1302874" y="1414842"/>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1302874" y="1997355"/>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5033399" y="5392958"/>
            <a:ext cx="1645063" cy="670854"/>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Python Interface:</a:t>
            </a:r>
          </a:p>
          <a:p>
            <a:pPr defTabSz="456936">
              <a:spcBef>
                <a:spcPts val="0"/>
              </a:spcBef>
              <a:spcAft>
                <a:spcPts val="0"/>
              </a:spcAft>
              <a:defRPr/>
            </a:pPr>
            <a:r>
              <a:rPr lang="en-US" sz="1200" kern="0" dirty="0">
                <a:solidFill>
                  <a:srgbClr val="FFFFFF"/>
                </a:solidFill>
                <a:latin typeface="+mn-lt"/>
                <a:ea typeface="ＭＳ Ｐゴシック"/>
                <a:cs typeface="Calibri"/>
              </a:rPr>
              <a:t>  - Script for Audio</a:t>
            </a:r>
            <a:br>
              <a:rPr lang="en-US" sz="1200" kern="0" dirty="0">
                <a:solidFill>
                  <a:srgbClr val="FFFFFF"/>
                </a:solidFill>
                <a:latin typeface="+mn-lt"/>
                <a:ea typeface="ＭＳ Ｐゴシック"/>
                <a:cs typeface="Calibri"/>
              </a:rPr>
            </a:br>
            <a:r>
              <a:rPr lang="en-US" sz="1200" kern="0" dirty="0">
                <a:solidFill>
                  <a:srgbClr val="FFFFFF"/>
                </a:solidFill>
                <a:latin typeface="+mn-lt"/>
                <a:ea typeface="ＭＳ Ｐゴシック"/>
                <a:cs typeface="Calibri"/>
              </a:rPr>
              <a:t>    input/output</a:t>
            </a:r>
            <a:endParaRPr lang="en-US" dirty="0"/>
          </a:p>
        </p:txBody>
      </p:sp>
      <p:sp>
        <p:nvSpPr>
          <p:cNvPr id="33" name="Down Arrow 28">
            <a:extLst>
              <a:ext uri="{FF2B5EF4-FFF2-40B4-BE49-F238E27FC236}">
                <a16:creationId xmlns:a16="http://schemas.microsoft.com/office/drawing/2014/main" id="{0CA77243-2CE9-4FEA-94E0-244BC67E78BD}"/>
              </a:ext>
            </a:extLst>
          </p:cNvPr>
          <p:cNvSpPr/>
          <p:nvPr/>
        </p:nvSpPr>
        <p:spPr>
          <a:xfrm>
            <a:off x="5257458" y="2709258"/>
            <a:ext cx="1160347" cy="2686058"/>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7128298" y="2003686"/>
            <a:ext cx="1160347" cy="1358884"/>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3168137" y="2219423"/>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or test</a:t>
            </a:r>
            <a:br>
              <a:rPr lang="en-US" sz="1400" kern="0">
                <a:solidFill>
                  <a:srgbClr val="FFFFFF"/>
                </a:solidFill>
                <a:latin typeface="+mn-lt"/>
              </a:rPr>
            </a:br>
            <a:r>
              <a:rPr lang="en-US" sz="1400" kern="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5033400" y="2213074"/>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i.e. Voice</a:t>
            </a:r>
            <a:br>
              <a:rPr lang="en-US" sz="1400" kern="0">
                <a:solidFill>
                  <a:srgbClr val="FFFFFF"/>
                </a:solidFill>
                <a:latin typeface="+mn-lt"/>
              </a:rPr>
            </a:br>
            <a:r>
              <a:rPr lang="en-US" sz="1400" kern="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7153691" y="3890963"/>
            <a:ext cx="1160347" cy="1515311"/>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4" name="Rectangle 33">
            <a:extLst>
              <a:ext uri="{FF2B5EF4-FFF2-40B4-BE49-F238E27FC236}">
                <a16:creationId xmlns:a16="http://schemas.microsoft.com/office/drawing/2014/main" id="{7DCE581A-B989-45F5-A63F-785DFF7790CC}"/>
              </a:ext>
            </a:extLst>
          </p:cNvPr>
          <p:cNvSpPr/>
          <p:nvPr/>
        </p:nvSpPr>
        <p:spPr>
          <a:xfrm>
            <a:off x="3165447" y="1577956"/>
            <a:ext cx="5395752" cy="444501"/>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a:solidFill>
                  <a:srgbClr val="FFFFFF"/>
                </a:solidFill>
                <a:latin typeface="+mn-lt"/>
                <a:ea typeface="ＭＳ Ｐゴシック"/>
              </a:rPr>
              <a:t>Application that connects to Internet via BSD-Socket</a:t>
            </a:r>
            <a:endParaRPr lang="en-US" sz="1400" kern="0">
              <a:solidFill>
                <a:srgbClr val="FFFFFF"/>
              </a:solidFill>
              <a:latin typeface="+mn-lt"/>
              <a:ea typeface="ＭＳ Ｐゴシック"/>
              <a:cs typeface="Calibri"/>
            </a:endParaRPr>
          </a:p>
        </p:txBody>
      </p:sp>
      <p:sp>
        <p:nvSpPr>
          <p:cNvPr id="35" name="Rectangle 34">
            <a:extLst>
              <a:ext uri="{FF2B5EF4-FFF2-40B4-BE49-F238E27FC236}">
                <a16:creationId xmlns:a16="http://schemas.microsoft.com/office/drawing/2014/main" id="{AB095A80-2033-4914-BA20-4AFB1EC1D44C}"/>
              </a:ext>
            </a:extLst>
          </p:cNvPr>
          <p:cNvSpPr/>
          <p:nvPr/>
        </p:nvSpPr>
        <p:spPr>
          <a:xfrm>
            <a:off x="5033400" y="3353232"/>
            <a:ext cx="1645062" cy="584860"/>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ea typeface="ＭＳ Ｐゴシック"/>
              </a:rPr>
              <a:t>Audio Driver</a:t>
            </a:r>
            <a:br>
              <a:rPr lang="en-US" sz="1400" kern="0">
                <a:solidFill>
                  <a:srgbClr val="FFFFFF"/>
                </a:solidFill>
                <a:latin typeface="+mn-lt"/>
                <a:ea typeface="ＭＳ Ｐゴシック"/>
              </a:rPr>
            </a:br>
            <a:r>
              <a:rPr lang="en-US" sz="1400" kern="0">
                <a:solidFill>
                  <a:srgbClr val="FFFFFF"/>
                </a:solidFill>
                <a:latin typeface="+mn-lt"/>
                <a:ea typeface="ＭＳ Ｐゴシック"/>
              </a:rPr>
              <a:t>VSI</a:t>
            </a:r>
          </a:p>
        </p:txBody>
      </p:sp>
      <p:sp>
        <p:nvSpPr>
          <p:cNvPr id="37" name="Rectangle 36">
            <a:extLst>
              <a:ext uri="{FF2B5EF4-FFF2-40B4-BE49-F238E27FC236}">
                <a16:creationId xmlns:a16="http://schemas.microsoft.com/office/drawing/2014/main" id="{EB2465A0-66D0-4A3F-9418-AAC68906FB9C}"/>
              </a:ext>
            </a:extLst>
          </p:cNvPr>
          <p:cNvSpPr/>
          <p:nvPr/>
        </p:nvSpPr>
        <p:spPr>
          <a:xfrm>
            <a:off x="6913672" y="5399631"/>
            <a:ext cx="1645491" cy="670855"/>
          </a:xfrm>
          <a:prstGeom prst="rect">
            <a:avLst/>
          </a:prstGeom>
          <a:solidFill>
            <a:srgbClr val="58595B"/>
          </a:solidFill>
          <a:ln w="9525" cap="flat" cmpd="sng" algn="ctr">
            <a:noFill/>
            <a:prstDash val="solid"/>
          </a:ln>
          <a:effectLst/>
        </p:spPr>
        <p:txBody>
          <a:bodyPr lIns="91420" tIns="45711" rIns="91420" bIns="45711" numCol="1" rtlCol="0" anchor="t"/>
          <a:lstStyle/>
          <a:p>
            <a:pPr defTabSz="457073" eaLnBrk="1" fontAlgn="auto" hangingPunct="1">
              <a:spcBef>
                <a:spcPts val="0"/>
              </a:spcBef>
              <a:spcAft>
                <a:spcPts val="0"/>
              </a:spcAft>
              <a:defRPr/>
            </a:pPr>
            <a:r>
              <a:rPr lang="en-US" sz="1200" kern="0">
                <a:solidFill>
                  <a:srgbClr val="FFFFFF"/>
                </a:solidFill>
                <a:latin typeface="+mn-lt"/>
                <a:ea typeface="ＭＳ Ｐゴシック"/>
              </a:rPr>
              <a:t>Connection to the Internet via Socket</a:t>
            </a:r>
            <a:endParaRPr lang="en-US" sz="1200" kern="0">
              <a:solidFill>
                <a:srgbClr val="FFFFFF"/>
              </a:solidFill>
              <a:latin typeface="+mn-lt"/>
              <a:ea typeface="ＭＳ Ｐゴシック"/>
              <a:cs typeface="Calibri"/>
            </a:endParaRPr>
          </a:p>
        </p:txBody>
      </p:sp>
      <p:sp>
        <p:nvSpPr>
          <p:cNvPr id="28" name="Rectangle 27">
            <a:extLst>
              <a:ext uri="{FF2B5EF4-FFF2-40B4-BE49-F238E27FC236}">
                <a16:creationId xmlns:a16="http://schemas.microsoft.com/office/drawing/2014/main" id="{6F5C535E-BCC5-43D0-9D6B-9E0A79BA9033}"/>
              </a:ext>
            </a:extLst>
          </p:cNvPr>
          <p:cNvSpPr/>
          <p:nvPr/>
        </p:nvSpPr>
        <p:spPr>
          <a:xfrm>
            <a:off x="5033400" y="4394789"/>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ea typeface="ＭＳ Ｐゴシック"/>
              </a:rPr>
              <a:t>Virtual Streaming Interface (VSI)</a:t>
            </a:r>
            <a:endParaRPr lang="en-US" sz="1400" kern="0">
              <a:solidFill>
                <a:srgbClr val="FFFFFF"/>
              </a:solidFill>
              <a:latin typeface="+mn-lt"/>
              <a:ea typeface="ＭＳ Ｐゴシック"/>
              <a:cs typeface="Calibri"/>
            </a:endParaRPr>
          </a:p>
        </p:txBody>
      </p:sp>
      <p:sp>
        <p:nvSpPr>
          <p:cNvPr id="25" name="Rectangle 24">
            <a:extLst>
              <a:ext uri="{FF2B5EF4-FFF2-40B4-BE49-F238E27FC236}">
                <a16:creationId xmlns:a16="http://schemas.microsoft.com/office/drawing/2014/main" id="{CCF3FC20-3DB4-4C62-A089-9FC9AD4A0CFE}"/>
              </a:ext>
            </a:extLst>
          </p:cNvPr>
          <p:cNvSpPr/>
          <p:nvPr/>
        </p:nvSpPr>
        <p:spPr>
          <a:xfrm>
            <a:off x="1302874" y="4402386"/>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Event Recorder</a:t>
            </a:r>
            <a:br>
              <a:rPr lang="en-US" sz="1400" kern="0">
                <a:solidFill>
                  <a:srgbClr val="FFFFFF"/>
                </a:solidFill>
                <a:latin typeface="+mn-lt"/>
              </a:rPr>
            </a:br>
            <a:r>
              <a:rPr lang="en-US" sz="1400" kern="0">
                <a:solidFill>
                  <a:srgbClr val="FFFFFF"/>
                </a:solidFill>
                <a:latin typeface="+mn-lt"/>
              </a:rPr>
              <a:t>Capturing</a:t>
            </a:r>
            <a:endParaRPr lang="en-US" sz="1200" kern="0">
              <a:solidFill>
                <a:srgbClr val="FFFFFF"/>
              </a:solidFill>
              <a:latin typeface="+mn-lt"/>
            </a:endParaRPr>
          </a:p>
        </p:txBody>
      </p:sp>
      <p:sp>
        <p:nvSpPr>
          <p:cNvPr id="36" name="Rectangle 35">
            <a:extLst>
              <a:ext uri="{FF2B5EF4-FFF2-40B4-BE49-F238E27FC236}">
                <a16:creationId xmlns:a16="http://schemas.microsoft.com/office/drawing/2014/main" id="{72054B6B-DB57-46AE-A013-4FCC3D076F20}"/>
              </a:ext>
            </a:extLst>
          </p:cNvPr>
          <p:cNvSpPr/>
          <p:nvPr/>
        </p:nvSpPr>
        <p:spPr>
          <a:xfrm>
            <a:off x="6914101" y="4393406"/>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Socket Interface (VSocket)</a:t>
            </a:r>
            <a:endParaRPr lang="en-US" sz="1400" kern="0" dirty="0">
              <a:solidFill>
                <a:srgbClr val="FFFFFF"/>
              </a:solidFill>
              <a:latin typeface="+mn-lt"/>
              <a:cs typeface="Calibri"/>
            </a:endParaRPr>
          </a:p>
        </p:txBody>
      </p:sp>
      <p:sp>
        <p:nvSpPr>
          <p:cNvPr id="38" name="Callout: Line with Border and Accent Bar 37">
            <a:extLst>
              <a:ext uri="{FF2B5EF4-FFF2-40B4-BE49-F238E27FC236}">
                <a16:creationId xmlns:a16="http://schemas.microsoft.com/office/drawing/2014/main" id="{34777546-C79D-4BB9-9491-D2892EAB5552}"/>
              </a:ext>
            </a:extLst>
          </p:cNvPr>
          <p:cNvSpPr/>
          <p:nvPr/>
        </p:nvSpPr>
        <p:spPr>
          <a:xfrm flipH="1">
            <a:off x="685978" y="5358294"/>
            <a:ext cx="1809813" cy="612648"/>
          </a:xfrm>
          <a:prstGeom prst="accentBorderCallout1">
            <a:avLst>
              <a:gd name="adj1" fmla="val 18750"/>
              <a:gd name="adj2" fmla="val -8333"/>
              <a:gd name="adj3" fmla="val 20230"/>
              <a:gd name="adj4" fmla="val -38914"/>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Maps also to a</a:t>
            </a:r>
            <a:br>
              <a:rPr lang="en-US" sz="1200">
                <a:solidFill>
                  <a:schemeClr val="tx1"/>
                </a:solidFill>
              </a:rPr>
            </a:br>
            <a:r>
              <a:rPr lang="en-US" sz="1200">
                <a:solidFill>
                  <a:schemeClr val="tx1"/>
                </a:solidFill>
              </a:rPr>
              <a:t>graphical user panel</a:t>
            </a:r>
            <a:endParaRPr lang="en-GB" sz="1200">
              <a:solidFill>
                <a:schemeClr val="tx1"/>
              </a:solidFill>
            </a:endParaRPr>
          </a:p>
        </p:txBody>
      </p:sp>
      <p:sp>
        <p:nvSpPr>
          <p:cNvPr id="39" name="Rectangle 38">
            <a:extLst>
              <a:ext uri="{FF2B5EF4-FFF2-40B4-BE49-F238E27FC236}">
                <a16:creationId xmlns:a16="http://schemas.microsoft.com/office/drawing/2014/main" id="{6F2C1137-E1C2-4D9C-A9F5-37922F9AD4A1}"/>
              </a:ext>
            </a:extLst>
          </p:cNvPr>
          <p:cNvSpPr/>
          <p:nvPr/>
        </p:nvSpPr>
        <p:spPr>
          <a:xfrm>
            <a:off x="3168137" y="4401275"/>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I/O Interface</a:t>
            </a:r>
            <a:br>
              <a:rPr lang="en-US" sz="1400" kern="0">
                <a:solidFill>
                  <a:srgbClr val="FFFFFF"/>
                </a:solidFill>
                <a:latin typeface="+mn-lt"/>
              </a:rPr>
            </a:br>
            <a:r>
              <a:rPr lang="en-US" sz="1400" kern="0">
                <a:solidFill>
                  <a:srgbClr val="FFFFFF"/>
                </a:solidFill>
                <a:latin typeface="+mn-lt"/>
              </a:rPr>
              <a:t>(VIO)</a:t>
            </a:r>
            <a:endParaRPr lang="en-US" sz="1200" kern="0">
              <a:solidFill>
                <a:srgbClr val="FFFFFF"/>
              </a:solidFill>
              <a:latin typeface="+mn-lt"/>
            </a:endParaRPr>
          </a:p>
        </p:txBody>
      </p:sp>
      <p:sp>
        <p:nvSpPr>
          <p:cNvPr id="42" name="Down Arrow 26">
            <a:extLst>
              <a:ext uri="{FF2B5EF4-FFF2-40B4-BE49-F238E27FC236}">
                <a16:creationId xmlns:a16="http://schemas.microsoft.com/office/drawing/2014/main" id="{57239EB7-651D-4DB4-B3C5-61A437A2B575}"/>
              </a:ext>
            </a:extLst>
          </p:cNvPr>
          <p:cNvSpPr/>
          <p:nvPr/>
        </p:nvSpPr>
        <p:spPr>
          <a:xfrm>
            <a:off x="1556049" y="3011615"/>
            <a:ext cx="1160347" cy="1390259"/>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3" name="Callout: Line with Border and Accent Bar 42">
            <a:extLst>
              <a:ext uri="{FF2B5EF4-FFF2-40B4-BE49-F238E27FC236}">
                <a16:creationId xmlns:a16="http://schemas.microsoft.com/office/drawing/2014/main" id="{33E48F08-686A-4CFF-8E92-61E1D79E9D5C}"/>
              </a:ext>
            </a:extLst>
          </p:cNvPr>
          <p:cNvSpPr/>
          <p:nvPr/>
        </p:nvSpPr>
        <p:spPr>
          <a:xfrm>
            <a:off x="9619750" y="2979948"/>
            <a:ext cx="1897345" cy="612648"/>
          </a:xfrm>
          <a:prstGeom prst="accentBorderCallout1">
            <a:avLst>
              <a:gd name="adj1" fmla="val 18750"/>
              <a:gd name="adj2" fmla="val -8333"/>
              <a:gd name="adj3" fmla="val 88923"/>
              <a:gd name="adj4" fmla="val -49006"/>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The interface layer</a:t>
            </a:r>
            <a:br>
              <a:rPr lang="en-US" sz="1200">
                <a:solidFill>
                  <a:schemeClr val="tx1"/>
                </a:solidFill>
              </a:rPr>
            </a:br>
            <a:r>
              <a:rPr lang="en-US" sz="1200">
                <a:solidFill>
                  <a:schemeClr val="tx1"/>
                </a:solidFill>
              </a:rPr>
              <a:t>can be re-targeted to physical hardware</a:t>
            </a:r>
            <a:endParaRPr lang="en-GB" sz="1200">
              <a:solidFill>
                <a:schemeClr val="tx1"/>
              </a:solidFill>
            </a:endParaRPr>
          </a:p>
        </p:txBody>
      </p:sp>
      <p:sp>
        <p:nvSpPr>
          <p:cNvPr id="32" name="Rectangle 31">
            <a:extLst>
              <a:ext uri="{FF2B5EF4-FFF2-40B4-BE49-F238E27FC236}">
                <a16:creationId xmlns:a16="http://schemas.microsoft.com/office/drawing/2014/main" id="{AFE94C40-7286-481A-8769-BECEB8F4FBEE}"/>
              </a:ext>
            </a:extLst>
          </p:cNvPr>
          <p:cNvSpPr/>
          <p:nvPr/>
        </p:nvSpPr>
        <p:spPr>
          <a:xfrm>
            <a:off x="1302874" y="2574608"/>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45" name="Title 1">
            <a:extLst>
              <a:ext uri="{FF2B5EF4-FFF2-40B4-BE49-F238E27FC236}">
                <a16:creationId xmlns:a16="http://schemas.microsoft.com/office/drawing/2014/main" id="{09F1B7AD-7629-4EC8-A183-BD5DB34BEA75}"/>
              </a:ext>
            </a:extLst>
          </p:cNvPr>
          <p:cNvSpPr>
            <a:spLocks noGrp="1"/>
          </p:cNvSpPr>
          <p:nvPr>
            <p:ph type="title"/>
          </p:nvPr>
        </p:nvSpPr>
        <p:spPr>
          <a:xfrm>
            <a:off x="479425" y="477838"/>
            <a:ext cx="11233150" cy="512762"/>
          </a:xfrm>
        </p:spPr>
        <p:txBody>
          <a:bodyPr/>
          <a:lstStyle/>
          <a:p>
            <a:r>
              <a:rPr lang="en-US" sz="3198" dirty="0"/>
              <a:t>Virtual Hardware: Test Cloud Applications with Internet Connectivity</a:t>
            </a:r>
          </a:p>
        </p:txBody>
      </p:sp>
      <p:sp>
        <p:nvSpPr>
          <p:cNvPr id="46" name="Callout: Line with Border and Accent Bar 45">
            <a:extLst>
              <a:ext uri="{FF2B5EF4-FFF2-40B4-BE49-F238E27FC236}">
                <a16:creationId xmlns:a16="http://schemas.microsoft.com/office/drawing/2014/main" id="{571A10DD-D2A6-4F42-909C-C56B28A2BE8E}"/>
              </a:ext>
            </a:extLst>
          </p:cNvPr>
          <p:cNvSpPr/>
          <p:nvPr/>
        </p:nvSpPr>
        <p:spPr>
          <a:xfrm>
            <a:off x="9624439" y="1598969"/>
            <a:ext cx="1897345" cy="612648"/>
          </a:xfrm>
          <a:prstGeom prst="accentBorderCallout1">
            <a:avLst>
              <a:gd name="adj1" fmla="val 18750"/>
              <a:gd name="adj2" fmla="val -8333"/>
              <a:gd name="adj3" fmla="val 87775"/>
              <a:gd name="adj4" fmla="val -47894"/>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This is a complex user application that requires internet connectivity</a:t>
            </a:r>
            <a:endParaRPr lang="en-GB" sz="1200">
              <a:solidFill>
                <a:schemeClr val="tx1"/>
              </a:solidFill>
            </a:endParaRPr>
          </a:p>
        </p:txBody>
      </p:sp>
      <p:sp>
        <p:nvSpPr>
          <p:cNvPr id="6" name="Callout: Line with Border and Accent Bar 5">
            <a:extLst>
              <a:ext uri="{FF2B5EF4-FFF2-40B4-BE49-F238E27FC236}">
                <a16:creationId xmlns:a16="http://schemas.microsoft.com/office/drawing/2014/main" id="{5C8AE600-D350-431A-98D4-F4D6D10440F8}"/>
              </a:ext>
            </a:extLst>
          </p:cNvPr>
          <p:cNvSpPr/>
          <p:nvPr/>
        </p:nvSpPr>
        <p:spPr>
          <a:xfrm>
            <a:off x="9640886" y="4381551"/>
            <a:ext cx="1809813" cy="612648"/>
          </a:xfrm>
          <a:prstGeom prst="accentBorderCallout1">
            <a:avLst>
              <a:gd name="adj1" fmla="val 18750"/>
              <a:gd name="adj2" fmla="val -8333"/>
              <a:gd name="adj3" fmla="val -91641"/>
              <a:gd name="adj4" fmla="val -168671"/>
            </a:avLst>
          </a:prstGeom>
          <a:solidFill>
            <a:schemeClr val="bg2"/>
          </a:solidFill>
          <a:ln w="12700">
            <a:solidFill>
              <a:schemeClr val="accent1"/>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VSI is under user control and can service also Video or Sensor data</a:t>
            </a:r>
            <a:endParaRPr lang="en-GB" sz="1200">
              <a:solidFill>
                <a:schemeClr val="tx1"/>
              </a:solidFill>
            </a:endParaRPr>
          </a:p>
        </p:txBody>
      </p:sp>
      <p:sp>
        <p:nvSpPr>
          <p:cNvPr id="47" name="TextBox 46">
            <a:extLst>
              <a:ext uri="{FF2B5EF4-FFF2-40B4-BE49-F238E27FC236}">
                <a16:creationId xmlns:a16="http://schemas.microsoft.com/office/drawing/2014/main" id="{12A27533-3843-491C-BC95-CCCAD95F6C8D}"/>
              </a:ext>
            </a:extLst>
          </p:cNvPr>
          <p:cNvSpPr txBox="1"/>
          <p:nvPr/>
        </p:nvSpPr>
        <p:spPr>
          <a:xfrm>
            <a:off x="6885707" y="3018007"/>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100"/>
              <a:t>BSD-Socket</a:t>
            </a:r>
            <a:endParaRPr lang="en-GB" sz="1400">
              <a:solidFill>
                <a:schemeClr val="accent1"/>
              </a:solidFill>
              <a:latin typeface="+mn-lt"/>
              <a:ea typeface="+mn-ea"/>
            </a:endParaRPr>
          </a:p>
        </p:txBody>
      </p:sp>
      <p:sp>
        <p:nvSpPr>
          <p:cNvPr id="48" name="Rectangle 47">
            <a:extLst>
              <a:ext uri="{FF2B5EF4-FFF2-40B4-BE49-F238E27FC236}">
                <a16:creationId xmlns:a16="http://schemas.microsoft.com/office/drawing/2014/main" id="{B67BF817-E6F7-497D-AF90-B60EA616810E}"/>
              </a:ext>
            </a:extLst>
          </p:cNvPr>
          <p:cNvSpPr/>
          <p:nvPr/>
        </p:nvSpPr>
        <p:spPr>
          <a:xfrm>
            <a:off x="6914101" y="3358818"/>
            <a:ext cx="1645062" cy="566573"/>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Socket Driver VSocket</a:t>
            </a:r>
            <a:endParaRPr lang="en-US" sz="1400" kern="0" dirty="0">
              <a:solidFill>
                <a:srgbClr val="FFFFFF"/>
              </a:solidFill>
              <a:latin typeface="+mn-lt"/>
              <a:cs typeface="Calibri"/>
            </a:endParaRPr>
          </a:p>
        </p:txBody>
      </p:sp>
      <p:sp>
        <p:nvSpPr>
          <p:cNvPr id="50" name="Callout: Line with Border and Accent Bar 49">
            <a:extLst>
              <a:ext uri="{FF2B5EF4-FFF2-40B4-BE49-F238E27FC236}">
                <a16:creationId xmlns:a16="http://schemas.microsoft.com/office/drawing/2014/main" id="{9CAECF4A-6F9E-4A9E-9E03-31D7EBCEC894}"/>
              </a:ext>
            </a:extLst>
          </p:cNvPr>
          <p:cNvSpPr/>
          <p:nvPr/>
        </p:nvSpPr>
        <p:spPr>
          <a:xfrm>
            <a:off x="9632641" y="5550991"/>
            <a:ext cx="1863834" cy="612648"/>
          </a:xfrm>
          <a:prstGeom prst="accentBorderCallout1">
            <a:avLst>
              <a:gd name="adj1" fmla="val 18750"/>
              <a:gd name="adj2" fmla="val -8333"/>
              <a:gd name="adj3" fmla="val -135977"/>
              <a:gd name="adj4" fmla="val -164309"/>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Up to 8 VSI instances are</a:t>
            </a:r>
            <a:br>
              <a:rPr lang="en-US" sz="1200">
                <a:solidFill>
                  <a:schemeClr val="tx1"/>
                </a:solidFill>
              </a:rPr>
            </a:br>
            <a:r>
              <a:rPr lang="en-US" sz="1200">
                <a:solidFill>
                  <a:schemeClr val="tx1"/>
                </a:solidFill>
              </a:rPr>
              <a:t>supported</a:t>
            </a:r>
            <a:endParaRPr lang="en-GB" sz="1200">
              <a:solidFill>
                <a:schemeClr val="tx1"/>
              </a:solidFill>
            </a:endParaRPr>
          </a:p>
        </p:txBody>
      </p:sp>
    </p:spTree>
    <p:extLst>
      <p:ext uri="{BB962C8B-B14F-4D97-AF65-F5344CB8AC3E}">
        <p14:creationId xmlns:p14="http://schemas.microsoft.com/office/powerpoint/2010/main" val="1705635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9">
            <a:extLst>
              <a:ext uri="{FF2B5EF4-FFF2-40B4-BE49-F238E27FC236}">
                <a16:creationId xmlns:a16="http://schemas.microsoft.com/office/drawing/2014/main" id="{52BB4FED-D6CF-468F-A174-CB478E99F965}"/>
              </a:ext>
            </a:extLst>
          </p:cNvPr>
          <p:cNvSpPr/>
          <p:nvPr/>
        </p:nvSpPr>
        <p:spPr>
          <a:xfrm>
            <a:off x="2698375" y="1737311"/>
            <a:ext cx="2426313" cy="1041022"/>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92193"/>
              <a:gd name="connsiteY0" fmla="*/ 0 h 1689434"/>
              <a:gd name="connsiteX1" fmla="*/ 5685771 w 5792193"/>
              <a:gd name="connsiteY1" fmla="*/ 19366 h 1689434"/>
              <a:gd name="connsiteX2" fmla="*/ 3710007 w 5792193"/>
              <a:gd name="connsiteY2" fmla="*/ 762205 h 1689434"/>
              <a:gd name="connsiteX3" fmla="*/ 3703487 w 5792193"/>
              <a:gd name="connsiteY3" fmla="*/ 1689434 h 1689434"/>
              <a:gd name="connsiteX4" fmla="*/ 6440 w 5792193"/>
              <a:gd name="connsiteY4" fmla="*/ 1663677 h 1689434"/>
              <a:gd name="connsiteX5" fmla="*/ 0 w 5792193"/>
              <a:gd name="connsiteY5" fmla="*/ 0 h 1689434"/>
              <a:gd name="connsiteX0" fmla="*/ 0 w 3710007"/>
              <a:gd name="connsiteY0" fmla="*/ 0 h 1689434"/>
              <a:gd name="connsiteX1" fmla="*/ 3710007 w 3710007"/>
              <a:gd name="connsiteY1" fmla="*/ 762205 h 1689434"/>
              <a:gd name="connsiteX2" fmla="*/ 3703487 w 3710007"/>
              <a:gd name="connsiteY2" fmla="*/ 1689434 h 1689434"/>
              <a:gd name="connsiteX3" fmla="*/ 6440 w 3710007"/>
              <a:gd name="connsiteY3" fmla="*/ 1663677 h 1689434"/>
              <a:gd name="connsiteX4" fmla="*/ 0 w 3710007"/>
              <a:gd name="connsiteY4" fmla="*/ 0 h 1689434"/>
              <a:gd name="connsiteX0" fmla="*/ 0 w 3703773"/>
              <a:gd name="connsiteY0" fmla="*/ 0 h 1689434"/>
              <a:gd name="connsiteX1" fmla="*/ 3696876 w 3703773"/>
              <a:gd name="connsiteY1" fmla="*/ 25633 h 1689434"/>
              <a:gd name="connsiteX2" fmla="*/ 3703487 w 3703773"/>
              <a:gd name="connsiteY2" fmla="*/ 1689434 h 1689434"/>
              <a:gd name="connsiteX3" fmla="*/ 6440 w 3703773"/>
              <a:gd name="connsiteY3" fmla="*/ 1663677 h 1689434"/>
              <a:gd name="connsiteX4" fmla="*/ 0 w 3703773"/>
              <a:gd name="connsiteY4" fmla="*/ 0 h 1689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773" h="1689434">
                <a:moveTo>
                  <a:pt x="0" y="0"/>
                </a:moveTo>
                <a:lnTo>
                  <a:pt x="3696876" y="25633"/>
                </a:lnTo>
                <a:cubicBezTo>
                  <a:pt x="3694703" y="334709"/>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15875" cap="flat" cmpd="sng" algn="ctr">
            <a:solidFill>
              <a:schemeClr val="tx1"/>
            </a:solidFill>
            <a:prstDash val="dash"/>
          </a:ln>
          <a:effectLst/>
        </p:spPr>
        <p:txBody>
          <a:bodyPr lIns="91396" tIns="45699" rIns="91396" bIns="45699" rtlCol="0" anchor="t"/>
          <a:lstStyle/>
          <a:p>
            <a:pPr algn="ctr" defTabSz="456936" eaLnBrk="1" fontAlgn="auto" hangingPunct="1">
              <a:spcBef>
                <a:spcPts val="0"/>
              </a:spcBef>
              <a:spcAft>
                <a:spcPts val="0"/>
              </a:spcAft>
              <a:defRPr/>
            </a:pPr>
            <a:r>
              <a:rPr lang="en-US" sz="1400" kern="0" dirty="0">
                <a:solidFill>
                  <a:schemeClr val="accent2"/>
                </a:solidFill>
                <a:latin typeface="+mn-lt"/>
              </a:rPr>
              <a:t>User Application Code</a:t>
            </a:r>
            <a:endParaRPr lang="en-GB" sz="1400" kern="0" dirty="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14383"/>
            <a:ext cx="11227300" cy="512562"/>
          </a:xfrm>
        </p:spPr>
        <p:txBody>
          <a:bodyPr/>
          <a:lstStyle/>
          <a:p>
            <a:r>
              <a:rPr lang="en-US" sz="3198" dirty="0"/>
              <a:t>IoT/ML SW Platform – from FVP to Hardware to Deployment</a:t>
            </a:r>
          </a:p>
        </p:txBody>
      </p:sp>
      <p:sp>
        <p:nvSpPr>
          <p:cNvPr id="9" name="Text Placeholder 8">
            <a:extLst>
              <a:ext uri="{FF2B5EF4-FFF2-40B4-BE49-F238E27FC236}">
                <a16:creationId xmlns:a16="http://schemas.microsoft.com/office/drawing/2014/main" id="{EC550EB9-5DD0-4254-B622-58A5F764314F}"/>
              </a:ext>
            </a:extLst>
          </p:cNvPr>
          <p:cNvSpPr>
            <a:spLocks noGrp="1"/>
          </p:cNvSpPr>
          <p:nvPr>
            <p:ph type="body" sz="quarter" idx="13"/>
          </p:nvPr>
        </p:nvSpPr>
        <p:spPr>
          <a:xfrm>
            <a:off x="482348" y="746170"/>
            <a:ext cx="11227300" cy="344398"/>
          </a:xfrm>
        </p:spPr>
        <p:txBody>
          <a:bodyPr/>
          <a:lstStyle/>
          <a:p>
            <a:r>
              <a:rPr lang="en-US" sz="1799" dirty="0"/>
              <a:t>Ease-of-Use with Open-CMSIS and Keil Studio; provide evidence of correctness on FVP and real deployment</a:t>
            </a:r>
            <a:endParaRPr lang="en-GB" sz="1799" dirty="0"/>
          </a:p>
        </p:txBody>
      </p:sp>
      <p:sp>
        <p:nvSpPr>
          <p:cNvPr id="65" name="Rectangle 64">
            <a:extLst>
              <a:ext uri="{FF2B5EF4-FFF2-40B4-BE49-F238E27FC236}">
                <a16:creationId xmlns:a16="http://schemas.microsoft.com/office/drawing/2014/main" id="{A28E8FDF-4BC5-4319-903E-787BDDE4C2F5}"/>
              </a:ext>
            </a:extLst>
          </p:cNvPr>
          <p:cNvSpPr/>
          <p:nvPr/>
        </p:nvSpPr>
        <p:spPr>
          <a:xfrm>
            <a:off x="1986003" y="3356852"/>
            <a:ext cx="3404281" cy="1255978"/>
          </a:xfrm>
          <a:prstGeom prst="rect">
            <a:avLst/>
          </a:prstGeom>
          <a:solidFill>
            <a:schemeClr val="accent1">
              <a:lumMod val="40000"/>
              <a:lumOff val="60000"/>
              <a:alpha val="34000"/>
            </a:schemeClr>
          </a:solidFill>
          <a:ln w="9525" cap="flat" cmpd="sng" algn="ctr">
            <a:noFill/>
            <a:prstDash val="solid"/>
          </a:ln>
          <a:effectLst/>
        </p:spPr>
        <p:txBody>
          <a:bodyPr vert="vert270" wrap="square" lIns="91440" tIns="45699" rIns="0" bIns="45699" rtlCol="0" anchor="t" anchorCtr="0"/>
          <a:lstStyle/>
          <a:p>
            <a:pPr algn="ctr" defTabSz="456936" fontAlgn="auto" hangingPunct="1">
              <a:lnSpc>
                <a:spcPts val="1698"/>
              </a:lnSpc>
              <a:spcBef>
                <a:spcPts val="0"/>
              </a:spcBef>
              <a:spcAft>
                <a:spcPts val="0"/>
              </a:spcAft>
              <a:defRPr/>
            </a:pPr>
            <a:r>
              <a:rPr lang="en-US" sz="1600" kern="0" dirty="0">
                <a:solidFill>
                  <a:srgbClr val="000000"/>
                </a:solidFill>
                <a:latin typeface="+mn-lt"/>
              </a:rPr>
              <a:t>Simulation layer</a:t>
            </a:r>
            <a:endParaRPr lang="en-GB" sz="1600" kern="0" dirty="0">
              <a:solidFill>
                <a:srgbClr val="000000"/>
              </a:solidFill>
              <a:latin typeface="+mn-lt"/>
            </a:endParaRPr>
          </a:p>
        </p:txBody>
      </p:sp>
      <p:sp>
        <p:nvSpPr>
          <p:cNvPr id="67" name="Down Arrow 26">
            <a:extLst>
              <a:ext uri="{FF2B5EF4-FFF2-40B4-BE49-F238E27FC236}">
                <a16:creationId xmlns:a16="http://schemas.microsoft.com/office/drawing/2014/main" id="{56E41000-215D-4FF4-9DC2-9783BBBEF4A8}"/>
              </a:ext>
            </a:extLst>
          </p:cNvPr>
          <p:cNvSpPr/>
          <p:nvPr/>
        </p:nvSpPr>
        <p:spPr>
          <a:xfrm>
            <a:off x="4479616" y="2710109"/>
            <a:ext cx="675365" cy="2288401"/>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71" name="Rectangle 70">
            <a:extLst>
              <a:ext uri="{FF2B5EF4-FFF2-40B4-BE49-F238E27FC236}">
                <a16:creationId xmlns:a16="http://schemas.microsoft.com/office/drawing/2014/main" id="{086911AE-10B8-4122-BB67-79F1C2BDCCA1}"/>
              </a:ext>
            </a:extLst>
          </p:cNvPr>
          <p:cNvSpPr/>
          <p:nvPr/>
        </p:nvSpPr>
        <p:spPr>
          <a:xfrm>
            <a:off x="2600966" y="4783907"/>
            <a:ext cx="1139439" cy="308629"/>
          </a:xfrm>
          <a:prstGeom prst="rect">
            <a:avLst/>
          </a:prstGeom>
          <a:solidFill>
            <a:srgbClr val="58595B"/>
          </a:solidFill>
          <a:ln w="9525" cap="flat" cmpd="sng" algn="ctr">
            <a:noFill/>
            <a:prstDash val="solid"/>
          </a:ln>
          <a:effectLst/>
        </p:spPr>
        <p:txBody>
          <a:bodyPr lIns="91396" tIns="45699" rIns="91396" bIns="45699" numCol="1" rtlCol="0" anchor="t"/>
          <a:lstStyle/>
          <a:p>
            <a:pPr algn="ctr" defTabSz="456936" eaLnBrk="1" fontAlgn="auto" hangingPunct="1">
              <a:spcBef>
                <a:spcPts val="0"/>
              </a:spcBef>
              <a:spcAft>
                <a:spcPts val="0"/>
              </a:spcAft>
              <a:defRPr/>
            </a:pPr>
            <a:r>
              <a:rPr lang="en-US" sz="1200" kern="0" dirty="0">
                <a:solidFill>
                  <a:srgbClr val="FFFFFF"/>
                </a:solidFill>
                <a:latin typeface="+mn-lt"/>
              </a:rPr>
              <a:t>Stimuli input</a:t>
            </a:r>
          </a:p>
        </p:txBody>
      </p:sp>
      <p:sp>
        <p:nvSpPr>
          <p:cNvPr id="72" name="Rectangle 71">
            <a:extLst>
              <a:ext uri="{FF2B5EF4-FFF2-40B4-BE49-F238E27FC236}">
                <a16:creationId xmlns:a16="http://schemas.microsoft.com/office/drawing/2014/main" id="{CE8FD655-2529-40A3-9959-CE286CF5BAB9}"/>
              </a:ext>
            </a:extLst>
          </p:cNvPr>
          <p:cNvSpPr/>
          <p:nvPr/>
        </p:nvSpPr>
        <p:spPr>
          <a:xfrm>
            <a:off x="2768463" y="2141007"/>
            <a:ext cx="2283200" cy="520944"/>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dirty="0">
                <a:solidFill>
                  <a:srgbClr val="FFFFFF"/>
                </a:solidFill>
                <a:latin typeface="+mn-lt"/>
              </a:rPr>
              <a:t>   SW system under test</a:t>
            </a:r>
          </a:p>
        </p:txBody>
      </p:sp>
      <p:sp>
        <p:nvSpPr>
          <p:cNvPr id="77" name="Rectangle 76">
            <a:extLst>
              <a:ext uri="{FF2B5EF4-FFF2-40B4-BE49-F238E27FC236}">
                <a16:creationId xmlns:a16="http://schemas.microsoft.com/office/drawing/2014/main" id="{9757ADA7-0D34-443E-96B9-5419FEC3C662}"/>
              </a:ext>
            </a:extLst>
          </p:cNvPr>
          <p:cNvSpPr/>
          <p:nvPr/>
        </p:nvSpPr>
        <p:spPr>
          <a:xfrm>
            <a:off x="2582021" y="3422526"/>
            <a:ext cx="1343620" cy="53079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dirty="0">
                <a:solidFill>
                  <a:srgbClr val="FFFFFF"/>
                </a:solidFill>
                <a:latin typeface="+mn-lt"/>
              </a:rPr>
              <a:t>Virtual I/O Drivers</a:t>
            </a:r>
            <a:endParaRPr lang="en-US" sz="1300" kern="0" dirty="0">
              <a:solidFill>
                <a:srgbClr val="FFFFFF"/>
              </a:solidFill>
              <a:latin typeface="+mn-lt"/>
            </a:endParaRPr>
          </a:p>
        </p:txBody>
      </p:sp>
      <p:sp>
        <p:nvSpPr>
          <p:cNvPr id="81" name="Down Arrow 26">
            <a:extLst>
              <a:ext uri="{FF2B5EF4-FFF2-40B4-BE49-F238E27FC236}">
                <a16:creationId xmlns:a16="http://schemas.microsoft.com/office/drawing/2014/main" id="{29803C4C-E797-4F30-A121-DAA0F1E54F8F}"/>
              </a:ext>
            </a:extLst>
          </p:cNvPr>
          <p:cNvSpPr/>
          <p:nvPr/>
        </p:nvSpPr>
        <p:spPr>
          <a:xfrm flipV="1">
            <a:off x="2895383" y="2710108"/>
            <a:ext cx="550606" cy="712417"/>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82" name="Down Arrow 26">
            <a:extLst>
              <a:ext uri="{FF2B5EF4-FFF2-40B4-BE49-F238E27FC236}">
                <a16:creationId xmlns:a16="http://schemas.microsoft.com/office/drawing/2014/main" id="{4650297B-219E-48B1-9A76-72C0CD30DA23}"/>
              </a:ext>
            </a:extLst>
          </p:cNvPr>
          <p:cNvSpPr/>
          <p:nvPr/>
        </p:nvSpPr>
        <p:spPr>
          <a:xfrm flipV="1">
            <a:off x="2895383" y="3945110"/>
            <a:ext cx="550606" cy="804017"/>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80" name="TextBox 79">
            <a:extLst>
              <a:ext uri="{FF2B5EF4-FFF2-40B4-BE49-F238E27FC236}">
                <a16:creationId xmlns:a16="http://schemas.microsoft.com/office/drawing/2014/main" id="{6F35254B-1623-44CD-89ED-539D2633D947}"/>
              </a:ext>
            </a:extLst>
          </p:cNvPr>
          <p:cNvSpPr txBox="1"/>
          <p:nvPr/>
        </p:nvSpPr>
        <p:spPr>
          <a:xfrm>
            <a:off x="2582021" y="4166118"/>
            <a:ext cx="2656084" cy="369332"/>
          </a:xfrm>
          <a:prstGeom prst="rect">
            <a:avLst/>
          </a:prstGeom>
          <a:solidFill>
            <a:srgbClr val="FF6B00">
              <a:alpha val="86000"/>
            </a:srgbClr>
          </a:solidFill>
        </p:spPr>
        <p:txBody>
          <a:bodyPr wrap="square">
            <a:spAutoFit/>
          </a:bodyPr>
          <a:lstStyle/>
          <a:p>
            <a:pPr algn="ctr"/>
            <a:r>
              <a:rPr lang="en-GB" dirty="0">
                <a:solidFill>
                  <a:schemeClr val="bg1"/>
                </a:solidFill>
                <a:latin typeface="+mn-lt"/>
              </a:rPr>
              <a:t>Virtual CPU</a:t>
            </a:r>
          </a:p>
        </p:txBody>
      </p:sp>
      <p:sp>
        <p:nvSpPr>
          <p:cNvPr id="84" name="Rectangle 83">
            <a:extLst>
              <a:ext uri="{FF2B5EF4-FFF2-40B4-BE49-F238E27FC236}">
                <a16:creationId xmlns:a16="http://schemas.microsoft.com/office/drawing/2014/main" id="{B1B96AFB-13D3-48A4-9B3A-B31E320B218F}"/>
              </a:ext>
            </a:extLst>
          </p:cNvPr>
          <p:cNvSpPr/>
          <p:nvPr/>
        </p:nvSpPr>
        <p:spPr>
          <a:xfrm>
            <a:off x="4250845" y="4998510"/>
            <a:ext cx="1139439" cy="308629"/>
          </a:xfrm>
          <a:prstGeom prst="rect">
            <a:avLst/>
          </a:prstGeom>
          <a:solidFill>
            <a:srgbClr val="58595B"/>
          </a:solidFill>
          <a:ln w="9525" cap="flat" cmpd="sng" algn="ctr">
            <a:noFill/>
            <a:prstDash val="solid"/>
          </a:ln>
          <a:effectLst/>
        </p:spPr>
        <p:txBody>
          <a:bodyPr lIns="91396" tIns="45699" rIns="91396" bIns="45699" numCol="1" rtlCol="0" anchor="t"/>
          <a:lstStyle/>
          <a:p>
            <a:pPr algn="ctr" defTabSz="456936" eaLnBrk="1" fontAlgn="auto" hangingPunct="1">
              <a:spcBef>
                <a:spcPts val="0"/>
              </a:spcBef>
              <a:spcAft>
                <a:spcPts val="0"/>
              </a:spcAft>
              <a:defRPr/>
            </a:pPr>
            <a:r>
              <a:rPr lang="en-US" sz="1200" kern="0" dirty="0">
                <a:solidFill>
                  <a:srgbClr val="FFFFFF"/>
                </a:solidFill>
                <a:latin typeface="+mn-lt"/>
              </a:rPr>
              <a:t>Event Log file</a:t>
            </a:r>
          </a:p>
        </p:txBody>
      </p:sp>
    </p:spTree>
    <p:extLst>
      <p:ext uri="{BB962C8B-B14F-4D97-AF65-F5344CB8AC3E}">
        <p14:creationId xmlns:p14="http://schemas.microsoft.com/office/powerpoint/2010/main" val="3549707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1FDFE44-E848-4BDE-B5F6-9264A0D50477}"/>
              </a:ext>
            </a:extLst>
          </p:cNvPr>
          <p:cNvSpPr/>
          <p:nvPr/>
        </p:nvSpPr>
        <p:spPr>
          <a:xfrm>
            <a:off x="3165843" y="1194149"/>
            <a:ext cx="5587208" cy="1701714"/>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685771"/>
              <a:gd name="connsiteY0" fmla="*/ 0 h 1689434"/>
              <a:gd name="connsiteX1" fmla="*/ 5685771 w 5685771"/>
              <a:gd name="connsiteY1" fmla="*/ 19366 h 1689434"/>
              <a:gd name="connsiteX2" fmla="*/ 5675972 w 5685771"/>
              <a:gd name="connsiteY2" fmla="*/ 770012 h 1689434"/>
              <a:gd name="connsiteX3" fmla="*/ 3710007 w 5685771"/>
              <a:gd name="connsiteY3" fmla="*/ 762205 h 1689434"/>
              <a:gd name="connsiteX4" fmla="*/ 3703487 w 5685771"/>
              <a:gd name="connsiteY4" fmla="*/ 1689434 h 1689434"/>
              <a:gd name="connsiteX5" fmla="*/ 6440 w 5685771"/>
              <a:gd name="connsiteY5" fmla="*/ 1663677 h 1689434"/>
              <a:gd name="connsiteX6" fmla="*/ 0 w 5685771"/>
              <a:gd name="connsiteY6" fmla="*/ 0 h 1689434"/>
              <a:gd name="connsiteX0" fmla="*/ 0 w 5698001"/>
              <a:gd name="connsiteY0" fmla="*/ 0 h 1689434"/>
              <a:gd name="connsiteX1" fmla="*/ 5685771 w 5698001"/>
              <a:gd name="connsiteY1" fmla="*/ 19366 h 1689434"/>
              <a:gd name="connsiteX2" fmla="*/ 5698001 w 5698001"/>
              <a:gd name="connsiteY2" fmla="*/ 770012 h 1689434"/>
              <a:gd name="connsiteX3" fmla="*/ 3710007 w 5698001"/>
              <a:gd name="connsiteY3" fmla="*/ 762205 h 1689434"/>
              <a:gd name="connsiteX4" fmla="*/ 3703487 w 5698001"/>
              <a:gd name="connsiteY4" fmla="*/ 1689434 h 1689434"/>
              <a:gd name="connsiteX5" fmla="*/ 6440 w 5698001"/>
              <a:gd name="connsiteY5" fmla="*/ 1663677 h 1689434"/>
              <a:gd name="connsiteX6" fmla="*/ 0 w 5698001"/>
              <a:gd name="connsiteY6" fmla="*/ 0 h 16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001" h="1689434">
                <a:moveTo>
                  <a:pt x="0" y="0"/>
                </a:moveTo>
                <a:lnTo>
                  <a:pt x="5685771" y="19366"/>
                </a:lnTo>
                <a:lnTo>
                  <a:pt x="5698001" y="770012"/>
                </a:lnTo>
                <a:lnTo>
                  <a:pt x="3710007" y="762205"/>
                </a:lnTo>
                <a:cubicBezTo>
                  <a:pt x="3707834" y="1071281"/>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200" kern="0">
                <a:solidFill>
                  <a:schemeClr val="accent2"/>
                </a:solidFill>
                <a:latin typeface="+mn-lt"/>
              </a:rPr>
              <a:t>User Application Code</a:t>
            </a:r>
            <a:endParaRPr lang="en-GB" sz="1200" kern="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83133"/>
            <a:ext cx="11227300" cy="512562"/>
          </a:xfrm>
        </p:spPr>
        <p:txBody>
          <a:bodyPr/>
          <a:lstStyle/>
          <a:p>
            <a:r>
              <a:rPr lang="en-US" sz="3198" dirty="0"/>
              <a:t>FVP Platform for </a:t>
            </a:r>
            <a:r>
              <a:rPr lang="en-US" sz="3198"/>
              <a:t>IoT/DSP/ML Software Development</a:t>
            </a:r>
            <a:endParaRPr lang="en-US" sz="3198" dirty="0"/>
          </a:p>
        </p:txBody>
      </p:sp>
      <p:sp>
        <p:nvSpPr>
          <p:cNvPr id="21" name="Rectangle 20">
            <a:extLst>
              <a:ext uri="{FF2B5EF4-FFF2-40B4-BE49-F238E27FC236}">
                <a16:creationId xmlns:a16="http://schemas.microsoft.com/office/drawing/2014/main" id="{55D6DD88-1FD7-4BA4-AB28-44E626DD2497}"/>
              </a:ext>
            </a:extLst>
          </p:cNvPr>
          <p:cNvSpPr/>
          <p:nvPr/>
        </p:nvSpPr>
        <p:spPr>
          <a:xfrm>
            <a:off x="1420068" y="3067129"/>
            <a:ext cx="7407049" cy="111380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dirty="0">
                <a:solidFill>
                  <a:srgbClr val="000000"/>
                </a:solidFill>
                <a:latin typeface="+mn-lt"/>
                <a:ea typeface="ＭＳ Ｐゴシック"/>
              </a:rPr>
              <a:t>Simulation layer </a:t>
            </a:r>
            <a:endParaRPr lang="en-GB" sz="1600" kern="0" dirty="0">
              <a:solidFill>
                <a:srgbClr val="000000"/>
              </a:solidFill>
              <a:latin typeface="+mn-lt"/>
              <a:ea typeface="ＭＳ Ｐゴシック"/>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3240774" y="4482643"/>
            <a:ext cx="1645062" cy="436205"/>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Events on changes of LEDs</a:t>
            </a:r>
            <a:endParaRPr lang="en-US" sz="1200" kern="0" dirty="0">
              <a:solidFill>
                <a:srgbClr val="FFFFFF"/>
              </a:solidFill>
              <a:latin typeface="+mn-lt"/>
              <a:ea typeface="ＭＳ Ｐゴシック"/>
              <a:cs typeface="Calibri"/>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483132" y="2628874"/>
            <a:ext cx="1160347" cy="1853769"/>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3254312" y="3136485"/>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Demo I/O-Driver</a:t>
            </a:r>
            <a:endParaRPr lang="en-US" sz="1200" kern="0" dirty="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1430521" y="129796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1422213" y="1880480"/>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5056915" y="4482644"/>
            <a:ext cx="1648240" cy="436205"/>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Python Interface for streaming input</a:t>
            </a:r>
            <a:endParaRPr lang="en-US" sz="1200" kern="0" dirty="0">
              <a:solidFill>
                <a:srgbClr val="FFFFFF"/>
              </a:solidFill>
              <a:latin typeface="+mn-lt"/>
              <a:cs typeface="Calibri"/>
            </a:endParaRPr>
          </a:p>
        </p:txBody>
      </p:sp>
      <p:sp>
        <p:nvSpPr>
          <p:cNvPr id="33" name="Down Arrow 28">
            <a:extLst>
              <a:ext uri="{FF2B5EF4-FFF2-40B4-BE49-F238E27FC236}">
                <a16:creationId xmlns:a16="http://schemas.microsoft.com/office/drawing/2014/main" id="{0CA77243-2CE9-4FEA-94E0-244BC67E78BD}"/>
              </a:ext>
            </a:extLst>
          </p:cNvPr>
          <p:cNvSpPr/>
          <p:nvPr/>
        </p:nvSpPr>
        <p:spPr>
          <a:xfrm>
            <a:off x="5317717" y="2559043"/>
            <a:ext cx="1160347" cy="1926690"/>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7231424" y="1891574"/>
            <a:ext cx="1160347" cy="1247960"/>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4" name="TextBox 63">
            <a:extLst>
              <a:ext uri="{FF2B5EF4-FFF2-40B4-BE49-F238E27FC236}">
                <a16:creationId xmlns:a16="http://schemas.microsoft.com/office/drawing/2014/main" id="{E6AE87CE-C7E3-4059-B2F7-3E421B34CA4F}"/>
              </a:ext>
            </a:extLst>
          </p:cNvPr>
          <p:cNvSpPr txBox="1"/>
          <p:nvPr/>
        </p:nvSpPr>
        <p:spPr>
          <a:xfrm>
            <a:off x="7009181" y="1918041"/>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100"/>
              <a:t>BSD-Socket</a:t>
            </a:r>
            <a:endParaRPr lang="en-GB" sz="1400">
              <a:solidFill>
                <a:schemeClr val="accent1"/>
              </a:solidFill>
              <a:latin typeface="+mn-lt"/>
              <a:ea typeface="+mn-ea"/>
            </a:endParaRPr>
          </a:p>
        </p:txBody>
      </p:sp>
      <p:sp>
        <p:nvSpPr>
          <p:cNvPr id="65" name="Rectangle 64">
            <a:extLst>
              <a:ext uri="{FF2B5EF4-FFF2-40B4-BE49-F238E27FC236}">
                <a16:creationId xmlns:a16="http://schemas.microsoft.com/office/drawing/2014/main" id="{B277B62A-660E-423C-88FA-D779BD39AD6E}"/>
              </a:ext>
            </a:extLst>
          </p:cNvPr>
          <p:cNvSpPr/>
          <p:nvPr/>
        </p:nvSpPr>
        <p:spPr>
          <a:xfrm>
            <a:off x="6980792" y="314182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Socket (VSocket)</a:t>
            </a:r>
            <a:endParaRPr lang="en-US" sz="1400" kern="0" dirty="0">
              <a:solidFill>
                <a:srgbClr val="FFFFFF"/>
              </a:solidFill>
              <a:latin typeface="+mn-lt"/>
              <a:cs typeface="Calibri"/>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3263510" y="2102548"/>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Demo or test</a:t>
            </a:r>
            <a:br>
              <a:rPr lang="en-US" sz="1400" kern="0" dirty="0">
                <a:solidFill>
                  <a:srgbClr val="FFFFFF"/>
                </a:solidFill>
                <a:latin typeface="+mn-lt"/>
              </a:rPr>
            </a:br>
            <a:r>
              <a:rPr lang="en-US" sz="1400" kern="0" dirty="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5060092" y="2096199"/>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i.e. Voice</a:t>
            </a:r>
            <a:br>
              <a:rPr lang="en-US" sz="1400" kern="0" dirty="0">
                <a:solidFill>
                  <a:srgbClr val="FFFFFF"/>
                </a:solidFill>
                <a:latin typeface="+mn-lt"/>
              </a:rPr>
            </a:br>
            <a:r>
              <a:rPr lang="en-US" sz="1400" kern="0" dirty="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7256817" y="3601439"/>
            <a:ext cx="1160347" cy="884295"/>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2" name="Rectangle 31">
            <a:extLst>
              <a:ext uri="{FF2B5EF4-FFF2-40B4-BE49-F238E27FC236}">
                <a16:creationId xmlns:a16="http://schemas.microsoft.com/office/drawing/2014/main" id="{AFE94C40-7286-481A-8769-BECEB8F4FBEE}"/>
              </a:ext>
            </a:extLst>
          </p:cNvPr>
          <p:cNvSpPr/>
          <p:nvPr/>
        </p:nvSpPr>
        <p:spPr>
          <a:xfrm>
            <a:off x="1420068" y="2457733"/>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34" name="Rectangle 33">
            <a:extLst>
              <a:ext uri="{FF2B5EF4-FFF2-40B4-BE49-F238E27FC236}">
                <a16:creationId xmlns:a16="http://schemas.microsoft.com/office/drawing/2014/main" id="{7DCE581A-B989-45F5-A63F-785DFF7790CC}"/>
              </a:ext>
            </a:extLst>
          </p:cNvPr>
          <p:cNvSpPr/>
          <p:nvPr/>
        </p:nvSpPr>
        <p:spPr>
          <a:xfrm>
            <a:off x="3268573" y="1461081"/>
            <a:ext cx="5395752" cy="444501"/>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dirty="0">
                <a:solidFill>
                  <a:srgbClr val="FFFFFF"/>
                </a:solidFill>
                <a:latin typeface="+mn-lt"/>
                <a:ea typeface="ＭＳ Ｐゴシック"/>
              </a:rPr>
              <a:t>Application that connects to Internet via BSD-Socket</a:t>
            </a:r>
            <a:endParaRPr lang="en-US" sz="1400" kern="0" dirty="0">
              <a:solidFill>
                <a:srgbClr val="FFFFFF"/>
              </a:solidFill>
              <a:latin typeface="+mn-lt"/>
              <a:ea typeface="ＭＳ Ｐゴシック"/>
              <a:cs typeface="Calibri"/>
            </a:endParaRPr>
          </a:p>
        </p:txBody>
      </p:sp>
      <p:sp>
        <p:nvSpPr>
          <p:cNvPr id="35" name="Rectangle 34">
            <a:extLst>
              <a:ext uri="{FF2B5EF4-FFF2-40B4-BE49-F238E27FC236}">
                <a16:creationId xmlns:a16="http://schemas.microsoft.com/office/drawing/2014/main" id="{AB095A80-2033-4914-BA20-4AFB1EC1D44C}"/>
              </a:ext>
            </a:extLst>
          </p:cNvPr>
          <p:cNvSpPr/>
          <p:nvPr/>
        </p:nvSpPr>
        <p:spPr>
          <a:xfrm>
            <a:off x="5061271" y="3136240"/>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Peripheral Driver </a:t>
            </a:r>
            <a:br>
              <a:rPr lang="en-US" sz="1400" kern="0" dirty="0">
                <a:solidFill>
                  <a:srgbClr val="FFFFFF"/>
                </a:solidFill>
                <a:latin typeface="+mn-lt"/>
                <a:ea typeface="ＭＳ Ｐゴシック"/>
              </a:rPr>
            </a:br>
            <a:r>
              <a:rPr lang="en-US" sz="1400" kern="0" dirty="0">
                <a:solidFill>
                  <a:srgbClr val="FFFFFF"/>
                </a:solidFill>
                <a:latin typeface="+mn-lt"/>
                <a:ea typeface="ＭＳ Ｐゴシック"/>
              </a:rPr>
              <a:t>(e.g., Audio)</a:t>
            </a:r>
          </a:p>
        </p:txBody>
      </p:sp>
      <p:sp>
        <p:nvSpPr>
          <p:cNvPr id="37" name="Rectangle 36">
            <a:extLst>
              <a:ext uri="{FF2B5EF4-FFF2-40B4-BE49-F238E27FC236}">
                <a16:creationId xmlns:a16="http://schemas.microsoft.com/office/drawing/2014/main" id="{EB2465A0-66D0-4A3F-9418-AAC68906FB9C}"/>
              </a:ext>
            </a:extLst>
          </p:cNvPr>
          <p:cNvSpPr/>
          <p:nvPr/>
        </p:nvSpPr>
        <p:spPr>
          <a:xfrm>
            <a:off x="6980792" y="4485733"/>
            <a:ext cx="1645063" cy="436205"/>
          </a:xfrm>
          <a:prstGeom prst="rect">
            <a:avLst/>
          </a:prstGeom>
          <a:solidFill>
            <a:srgbClr val="58595B"/>
          </a:solidFill>
          <a:ln w="9525" cap="flat" cmpd="sng" algn="ctr">
            <a:noFill/>
            <a:prstDash val="solid"/>
          </a:ln>
          <a:effectLst/>
        </p:spPr>
        <p:txBody>
          <a:bodyPr lIns="91420" tIns="45711" rIns="91420" bIns="45711" numCol="1" rtlCol="0" anchor="t"/>
          <a:lstStyle/>
          <a:p>
            <a:pPr defTabSz="457073" eaLnBrk="1" fontAlgn="auto" hangingPunct="1">
              <a:spcBef>
                <a:spcPts val="0"/>
              </a:spcBef>
              <a:spcAft>
                <a:spcPts val="0"/>
              </a:spcAft>
              <a:defRPr/>
            </a:pPr>
            <a:r>
              <a:rPr lang="en-US" sz="1200" kern="0" dirty="0">
                <a:solidFill>
                  <a:srgbClr val="FFFFFF"/>
                </a:solidFill>
                <a:latin typeface="+mn-lt"/>
                <a:ea typeface="ＭＳ Ｐゴシック"/>
              </a:rPr>
              <a:t>Connection to the Internet via Socket</a:t>
            </a:r>
            <a:endParaRPr lang="en-US" sz="1200" kern="0" dirty="0">
              <a:solidFill>
                <a:srgbClr val="FFFFFF"/>
              </a:solidFill>
              <a:latin typeface="+mn-lt"/>
              <a:ea typeface="ＭＳ Ｐゴシック"/>
              <a:cs typeface="Calibri"/>
            </a:endParaRPr>
          </a:p>
        </p:txBody>
      </p:sp>
      <p:sp>
        <p:nvSpPr>
          <p:cNvPr id="28" name="Rectangle 27">
            <a:extLst>
              <a:ext uri="{FF2B5EF4-FFF2-40B4-BE49-F238E27FC236}">
                <a16:creationId xmlns:a16="http://schemas.microsoft.com/office/drawing/2014/main" id="{6F5C535E-BCC5-43D0-9D6B-9E0A79BA9033}"/>
              </a:ext>
            </a:extLst>
          </p:cNvPr>
          <p:cNvSpPr/>
          <p:nvPr/>
        </p:nvSpPr>
        <p:spPr>
          <a:xfrm>
            <a:off x="5061270" y="3664560"/>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Streaming Interface (VSI)</a:t>
            </a:r>
            <a:endParaRPr lang="en-US" sz="1400" kern="0" dirty="0">
              <a:solidFill>
                <a:srgbClr val="FFFFFF"/>
              </a:solidFill>
              <a:latin typeface="+mn-lt"/>
              <a:ea typeface="ＭＳ Ｐゴシック"/>
              <a:cs typeface="Calibri"/>
            </a:endParaRPr>
          </a:p>
        </p:txBody>
      </p:sp>
    </p:spTree>
    <p:extLst>
      <p:ext uri="{BB962C8B-B14F-4D97-AF65-F5344CB8AC3E}">
        <p14:creationId xmlns:p14="http://schemas.microsoft.com/office/powerpoint/2010/main" val="344064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69">
            <a:extLst>
              <a:ext uri="{FF2B5EF4-FFF2-40B4-BE49-F238E27FC236}">
                <a16:creationId xmlns:a16="http://schemas.microsoft.com/office/drawing/2014/main" id="{DFCDB865-B135-4D91-9195-B6877FD9EC8D}"/>
              </a:ext>
            </a:extLst>
          </p:cNvPr>
          <p:cNvSpPr/>
          <p:nvPr/>
        </p:nvSpPr>
        <p:spPr>
          <a:xfrm>
            <a:off x="8451476" y="1382003"/>
            <a:ext cx="2245100" cy="1560960"/>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92193"/>
              <a:gd name="connsiteY0" fmla="*/ 0 h 1689434"/>
              <a:gd name="connsiteX1" fmla="*/ 5685771 w 5792193"/>
              <a:gd name="connsiteY1" fmla="*/ 19366 h 1689434"/>
              <a:gd name="connsiteX2" fmla="*/ 3710007 w 5792193"/>
              <a:gd name="connsiteY2" fmla="*/ 762205 h 1689434"/>
              <a:gd name="connsiteX3" fmla="*/ 3703487 w 5792193"/>
              <a:gd name="connsiteY3" fmla="*/ 1689434 h 1689434"/>
              <a:gd name="connsiteX4" fmla="*/ 6440 w 5792193"/>
              <a:gd name="connsiteY4" fmla="*/ 1663677 h 1689434"/>
              <a:gd name="connsiteX5" fmla="*/ 0 w 5792193"/>
              <a:gd name="connsiteY5" fmla="*/ 0 h 1689434"/>
              <a:gd name="connsiteX0" fmla="*/ 0 w 3710007"/>
              <a:gd name="connsiteY0" fmla="*/ 0 h 1689434"/>
              <a:gd name="connsiteX1" fmla="*/ 3710007 w 3710007"/>
              <a:gd name="connsiteY1" fmla="*/ 762205 h 1689434"/>
              <a:gd name="connsiteX2" fmla="*/ 3703487 w 3710007"/>
              <a:gd name="connsiteY2" fmla="*/ 1689434 h 1689434"/>
              <a:gd name="connsiteX3" fmla="*/ 6440 w 3710007"/>
              <a:gd name="connsiteY3" fmla="*/ 1663677 h 1689434"/>
              <a:gd name="connsiteX4" fmla="*/ 0 w 3710007"/>
              <a:gd name="connsiteY4" fmla="*/ 0 h 1689434"/>
              <a:gd name="connsiteX0" fmla="*/ 0 w 3703773"/>
              <a:gd name="connsiteY0" fmla="*/ 0 h 1689434"/>
              <a:gd name="connsiteX1" fmla="*/ 3696876 w 3703773"/>
              <a:gd name="connsiteY1" fmla="*/ 25633 h 1689434"/>
              <a:gd name="connsiteX2" fmla="*/ 3703487 w 3703773"/>
              <a:gd name="connsiteY2" fmla="*/ 1689434 h 1689434"/>
              <a:gd name="connsiteX3" fmla="*/ 6440 w 3703773"/>
              <a:gd name="connsiteY3" fmla="*/ 1663677 h 1689434"/>
              <a:gd name="connsiteX4" fmla="*/ 0 w 3703773"/>
              <a:gd name="connsiteY4" fmla="*/ 0 h 1689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773" h="1689434">
                <a:moveTo>
                  <a:pt x="0" y="0"/>
                </a:moveTo>
                <a:lnTo>
                  <a:pt x="3696876" y="25633"/>
                </a:lnTo>
                <a:cubicBezTo>
                  <a:pt x="3694703" y="334709"/>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15875" cap="flat" cmpd="sng" algn="ctr">
            <a:solidFill>
              <a:schemeClr val="tx1"/>
            </a:solidFill>
            <a:prstDash val="dash"/>
          </a:ln>
          <a:effectLst/>
        </p:spPr>
        <p:txBody>
          <a:bodyPr lIns="91396" tIns="45699" rIns="91396" bIns="45699" rtlCol="0" anchor="t"/>
          <a:lstStyle/>
          <a:p>
            <a:pPr algn="ctr" defTabSz="456936" eaLnBrk="1" fontAlgn="auto" hangingPunct="1">
              <a:spcBef>
                <a:spcPts val="0"/>
              </a:spcBef>
              <a:spcAft>
                <a:spcPts val="0"/>
              </a:spcAft>
              <a:defRPr/>
            </a:pPr>
            <a:r>
              <a:rPr lang="en-US" sz="1400" kern="0" dirty="0">
                <a:solidFill>
                  <a:schemeClr val="accent2"/>
                </a:solidFill>
                <a:latin typeface="+mn-lt"/>
              </a:rPr>
              <a:t>User Application Code</a:t>
            </a:r>
            <a:endParaRPr lang="en-GB" sz="1400" kern="0" dirty="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83133"/>
            <a:ext cx="11227300" cy="512562"/>
          </a:xfrm>
        </p:spPr>
        <p:txBody>
          <a:bodyPr/>
          <a:lstStyle/>
          <a:p>
            <a:r>
              <a:rPr lang="en-US" sz="3198" dirty="0"/>
              <a:t>FVP Platform for </a:t>
            </a:r>
            <a:r>
              <a:rPr lang="en-US" sz="3198"/>
              <a:t>IoT/DSP/ML Software Development</a:t>
            </a:r>
            <a:endParaRPr lang="en-US" sz="3198" dirty="0"/>
          </a:p>
        </p:txBody>
      </p:sp>
      <p:sp>
        <p:nvSpPr>
          <p:cNvPr id="21" name="Rectangle 20">
            <a:extLst>
              <a:ext uri="{FF2B5EF4-FFF2-40B4-BE49-F238E27FC236}">
                <a16:creationId xmlns:a16="http://schemas.microsoft.com/office/drawing/2014/main" id="{55D6DD88-1FD7-4BA4-AB28-44E626DD2497}"/>
              </a:ext>
            </a:extLst>
          </p:cNvPr>
          <p:cNvSpPr/>
          <p:nvPr/>
        </p:nvSpPr>
        <p:spPr>
          <a:xfrm>
            <a:off x="7905750" y="3198792"/>
            <a:ext cx="2876551" cy="111380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dirty="0">
                <a:solidFill>
                  <a:srgbClr val="000000"/>
                </a:solidFill>
                <a:latin typeface="+mn-lt"/>
                <a:ea typeface="ＭＳ Ｐゴシック"/>
              </a:rPr>
              <a:t>Simulation layer </a:t>
            </a:r>
            <a:endParaRPr lang="en-GB" sz="1600" kern="0" dirty="0">
              <a:solidFill>
                <a:srgbClr val="000000"/>
              </a:solidFill>
              <a:latin typeface="+mn-lt"/>
              <a:ea typeface="ＭＳ Ｐゴシック"/>
            </a:endParaRPr>
          </a:p>
        </p:txBody>
      </p:sp>
      <p:sp>
        <p:nvSpPr>
          <p:cNvPr id="33" name="Down Arrow 28">
            <a:extLst>
              <a:ext uri="{FF2B5EF4-FFF2-40B4-BE49-F238E27FC236}">
                <a16:creationId xmlns:a16="http://schemas.microsoft.com/office/drawing/2014/main" id="{0CA77243-2CE9-4FEA-94E0-244BC67E78BD}"/>
              </a:ext>
            </a:extLst>
          </p:cNvPr>
          <p:cNvSpPr/>
          <p:nvPr/>
        </p:nvSpPr>
        <p:spPr>
          <a:xfrm rot="10800000">
            <a:off x="8945922" y="2853449"/>
            <a:ext cx="1160347" cy="1765633"/>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7" name="Rectangle 66">
            <a:extLst>
              <a:ext uri="{FF2B5EF4-FFF2-40B4-BE49-F238E27FC236}">
                <a16:creationId xmlns:a16="http://schemas.microsoft.com/office/drawing/2014/main" id="{2450A397-6109-4BAA-92BD-DAA5DE8D13BD}"/>
              </a:ext>
            </a:extLst>
          </p:cNvPr>
          <p:cNvSpPr/>
          <p:nvPr/>
        </p:nvSpPr>
        <p:spPr>
          <a:xfrm>
            <a:off x="8602572" y="2172399"/>
            <a:ext cx="1893978"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Software Under Test</a:t>
            </a:r>
            <a:br>
              <a:rPr lang="en-US" sz="1400" kern="0" dirty="0">
                <a:solidFill>
                  <a:srgbClr val="FFFFFF"/>
                </a:solidFill>
                <a:latin typeface="+mn-lt"/>
              </a:rPr>
            </a:br>
            <a:r>
              <a:rPr lang="en-US" sz="1400" kern="0" dirty="0">
                <a:solidFill>
                  <a:srgbClr val="FFFFFF"/>
                </a:solidFill>
                <a:latin typeface="+mn-lt"/>
              </a:rPr>
              <a:t>(e.g. voice recognition)</a:t>
            </a:r>
          </a:p>
        </p:txBody>
      </p:sp>
      <p:sp>
        <p:nvSpPr>
          <p:cNvPr id="34" name="Rectangle 33">
            <a:extLst>
              <a:ext uri="{FF2B5EF4-FFF2-40B4-BE49-F238E27FC236}">
                <a16:creationId xmlns:a16="http://schemas.microsoft.com/office/drawing/2014/main" id="{7DCE581A-B989-45F5-A63F-785DFF7790CC}"/>
              </a:ext>
            </a:extLst>
          </p:cNvPr>
          <p:cNvSpPr/>
          <p:nvPr/>
        </p:nvSpPr>
        <p:spPr>
          <a:xfrm>
            <a:off x="8602573" y="1769399"/>
            <a:ext cx="1893977" cy="333237"/>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dirty="0">
                <a:solidFill>
                  <a:srgbClr val="FFFFFF"/>
                </a:solidFill>
                <a:latin typeface="+mn-lt"/>
                <a:ea typeface="ＭＳ Ｐゴシック"/>
              </a:rPr>
              <a:t>Application</a:t>
            </a:r>
            <a:endParaRPr lang="en-US" sz="1400" kern="0" dirty="0">
              <a:solidFill>
                <a:srgbClr val="FFFFFF"/>
              </a:solidFill>
              <a:latin typeface="+mn-lt"/>
              <a:ea typeface="ＭＳ Ｐゴシック"/>
              <a:cs typeface="Calibri"/>
            </a:endParaRPr>
          </a:p>
        </p:txBody>
      </p:sp>
      <p:sp>
        <p:nvSpPr>
          <p:cNvPr id="35" name="Rectangle 34">
            <a:extLst>
              <a:ext uri="{FF2B5EF4-FFF2-40B4-BE49-F238E27FC236}">
                <a16:creationId xmlns:a16="http://schemas.microsoft.com/office/drawing/2014/main" id="{AB095A80-2033-4914-BA20-4AFB1EC1D44C}"/>
              </a:ext>
            </a:extLst>
          </p:cNvPr>
          <p:cNvSpPr/>
          <p:nvPr/>
        </p:nvSpPr>
        <p:spPr>
          <a:xfrm>
            <a:off x="8689477" y="3269590"/>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Audio Driver</a:t>
            </a:r>
          </a:p>
          <a:p>
            <a:pPr algn="ctr" defTabSz="456936" eaLnBrk="1" fontAlgn="auto" hangingPunct="1">
              <a:spcBef>
                <a:spcPts val="0"/>
              </a:spcBef>
              <a:spcAft>
                <a:spcPts val="0"/>
              </a:spcAft>
              <a:defRPr/>
            </a:pPr>
            <a:r>
              <a:rPr lang="en-US" sz="1200" kern="0" dirty="0">
                <a:solidFill>
                  <a:srgbClr val="FFFFFF"/>
                </a:solidFill>
                <a:latin typeface="+mn-lt"/>
                <a:ea typeface="ＭＳ Ｐゴシック"/>
              </a:rPr>
              <a:t>(</a:t>
            </a:r>
            <a:r>
              <a:rPr lang="en-US" sz="1200" i="1" kern="0" dirty="0">
                <a:solidFill>
                  <a:srgbClr val="FFFFFF"/>
                </a:solidFill>
                <a:latin typeface="+mn-lt"/>
                <a:ea typeface="ＭＳ Ｐゴシック"/>
              </a:rPr>
              <a:t>audio_drv.h/.c</a:t>
            </a:r>
            <a:r>
              <a:rPr lang="en-US" sz="1200" kern="0" dirty="0">
                <a:solidFill>
                  <a:srgbClr val="FFFFFF"/>
                </a:solidFill>
                <a:latin typeface="+mn-lt"/>
                <a:ea typeface="ＭＳ Ｐゴシック"/>
              </a:rPr>
              <a:t>)</a:t>
            </a:r>
          </a:p>
        </p:txBody>
      </p:sp>
      <p:sp>
        <p:nvSpPr>
          <p:cNvPr id="28" name="Rectangle 27">
            <a:extLst>
              <a:ext uri="{FF2B5EF4-FFF2-40B4-BE49-F238E27FC236}">
                <a16:creationId xmlns:a16="http://schemas.microsoft.com/office/drawing/2014/main" id="{6F5C535E-BCC5-43D0-9D6B-9E0A79BA9033}"/>
              </a:ext>
            </a:extLst>
          </p:cNvPr>
          <p:cNvSpPr/>
          <p:nvPr/>
        </p:nvSpPr>
        <p:spPr>
          <a:xfrm>
            <a:off x="8479682" y="3786032"/>
            <a:ext cx="2092825"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Streaming Interface</a:t>
            </a:r>
          </a:p>
          <a:p>
            <a:pPr algn="ctr" defTabSz="456936" eaLnBrk="1" fontAlgn="auto" hangingPunct="1">
              <a:spcBef>
                <a:spcPts val="0"/>
              </a:spcBef>
              <a:spcAft>
                <a:spcPts val="0"/>
              </a:spcAft>
              <a:defRPr/>
            </a:pPr>
            <a:r>
              <a:rPr lang="en-US" sz="1200" kern="0" dirty="0">
                <a:solidFill>
                  <a:srgbClr val="FFFFFF"/>
                </a:solidFill>
                <a:latin typeface="+mn-lt"/>
                <a:ea typeface="ＭＳ Ｐゴシック"/>
                <a:cs typeface="Calibri"/>
              </a:rPr>
              <a:t>(</a:t>
            </a:r>
            <a:r>
              <a:rPr lang="en-US" sz="1200" i="1" kern="0" dirty="0">
                <a:solidFill>
                  <a:srgbClr val="FFFFFF"/>
                </a:solidFill>
                <a:latin typeface="+mn-lt"/>
                <a:ea typeface="ＭＳ Ｐゴシック"/>
                <a:cs typeface="Calibri"/>
              </a:rPr>
              <a:t>arm_vsi.h</a:t>
            </a:r>
            <a:r>
              <a:rPr lang="en-US" sz="1200" kern="0" dirty="0">
                <a:solidFill>
                  <a:srgbClr val="FFFFFF"/>
                </a:solidFill>
                <a:latin typeface="+mn-lt"/>
                <a:ea typeface="ＭＳ Ｐゴシック"/>
                <a:cs typeface="Calibri"/>
              </a:rPr>
              <a:t>)</a:t>
            </a:r>
          </a:p>
        </p:txBody>
      </p:sp>
      <p:sp>
        <p:nvSpPr>
          <p:cNvPr id="23" name="Rectangle 22">
            <a:extLst>
              <a:ext uri="{FF2B5EF4-FFF2-40B4-BE49-F238E27FC236}">
                <a16:creationId xmlns:a16="http://schemas.microsoft.com/office/drawing/2014/main" id="{3EBA38F5-3351-4CED-815B-7B80A1FFB4BE}"/>
              </a:ext>
            </a:extLst>
          </p:cNvPr>
          <p:cNvSpPr/>
          <p:nvPr/>
        </p:nvSpPr>
        <p:spPr>
          <a:xfrm>
            <a:off x="8537201" y="4456164"/>
            <a:ext cx="1959349" cy="92319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br>
              <a:rPr lang="en-US" dirty="0"/>
            </a:br>
            <a:r>
              <a:rPr lang="en-US" sz="1400" dirty="0"/>
              <a:t>Audio streaming Interface</a:t>
            </a:r>
          </a:p>
          <a:p>
            <a:pPr algn="ctr"/>
            <a:r>
              <a:rPr lang="en-US" sz="1200" dirty="0"/>
              <a:t>(</a:t>
            </a:r>
            <a:r>
              <a:rPr lang="en-US" sz="1200" i="1" dirty="0"/>
              <a:t>audio/.../arm_vsi0.py</a:t>
            </a:r>
            <a:r>
              <a:rPr lang="en-US" sz="1200" dirty="0"/>
              <a:t>)</a:t>
            </a:r>
            <a:endParaRPr lang="en-GB" sz="1200" dirty="0"/>
          </a:p>
        </p:txBody>
      </p:sp>
      <p:sp>
        <p:nvSpPr>
          <p:cNvPr id="25" name="Flowchart: Multidocument 24">
            <a:extLst>
              <a:ext uri="{FF2B5EF4-FFF2-40B4-BE49-F238E27FC236}">
                <a16:creationId xmlns:a16="http://schemas.microsoft.com/office/drawing/2014/main" id="{9ECA7A9E-0607-4C4D-ADA9-1FC4114EF4CE}"/>
              </a:ext>
            </a:extLst>
          </p:cNvPr>
          <p:cNvSpPr/>
          <p:nvPr/>
        </p:nvSpPr>
        <p:spPr>
          <a:xfrm>
            <a:off x="6722428" y="4757584"/>
            <a:ext cx="1554797" cy="512562"/>
          </a:xfrm>
          <a:prstGeom prst="flowChartMulti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files</a:t>
            </a:r>
            <a:endParaRPr lang="en-GB" dirty="0"/>
          </a:p>
        </p:txBody>
      </p:sp>
      <p:cxnSp>
        <p:nvCxnSpPr>
          <p:cNvPr id="38" name="Straight Arrow Connector 37">
            <a:extLst>
              <a:ext uri="{FF2B5EF4-FFF2-40B4-BE49-F238E27FC236}">
                <a16:creationId xmlns:a16="http://schemas.microsoft.com/office/drawing/2014/main" id="{6399303D-A876-4BF5-B642-F861C8F3827E}"/>
              </a:ext>
            </a:extLst>
          </p:cNvPr>
          <p:cNvCxnSpPr>
            <a:cxnSpLocks/>
          </p:cNvCxnSpPr>
          <p:nvPr/>
        </p:nvCxnSpPr>
        <p:spPr>
          <a:xfrm>
            <a:off x="8277225" y="4928775"/>
            <a:ext cx="259976"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100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BFC041-21AB-46FA-9CE9-FBF2ED06AE71}"/>
              </a:ext>
            </a:extLst>
          </p:cNvPr>
          <p:cNvSpPr/>
          <p:nvPr/>
        </p:nvSpPr>
        <p:spPr>
          <a:xfrm>
            <a:off x="4597281" y="1721244"/>
            <a:ext cx="2708910" cy="2510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3340">
              <a:spcAft>
                <a:spcPts val="600"/>
              </a:spcAft>
            </a:pPr>
            <a:r>
              <a:rPr lang="en-US" sz="1800" dirty="0">
                <a:solidFill>
                  <a:schemeClr val="bg1"/>
                </a:solidFill>
              </a:rPr>
              <a:t>Arm FVP model </a:t>
            </a:r>
          </a:p>
          <a:p>
            <a:pPr algn="ctr" defTabSz="453340">
              <a:spcAft>
                <a:spcPts val="0"/>
              </a:spcAft>
            </a:pPr>
            <a:r>
              <a:rPr lang="en-US" sz="1400" dirty="0">
                <a:solidFill>
                  <a:schemeClr val="bg1"/>
                </a:solidFill>
              </a:rPr>
              <a:t>(Fixed Virtual Platform,</a:t>
            </a:r>
          </a:p>
          <a:p>
            <a:pPr algn="ctr" defTabSz="453340">
              <a:spcAft>
                <a:spcPts val="0"/>
              </a:spcAft>
            </a:pPr>
            <a:r>
              <a:rPr lang="en-US" sz="1400" dirty="0">
                <a:solidFill>
                  <a:schemeClr val="bg1"/>
                </a:solidFill>
              </a:rPr>
              <a:t>example: Corstone-300 FVP)</a:t>
            </a: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GB" sz="1600" dirty="0">
              <a:solidFill>
                <a:schemeClr val="bg1"/>
              </a:solidFill>
            </a:endParaRPr>
          </a:p>
        </p:txBody>
      </p:sp>
      <p:sp>
        <p:nvSpPr>
          <p:cNvPr id="17" name="Flowchart: Document 16">
            <a:extLst>
              <a:ext uri="{FF2B5EF4-FFF2-40B4-BE49-F238E27FC236}">
                <a16:creationId xmlns:a16="http://schemas.microsoft.com/office/drawing/2014/main" id="{348E9350-E14A-462F-8944-90236DA610C5}"/>
              </a:ext>
            </a:extLst>
          </p:cNvPr>
          <p:cNvSpPr/>
          <p:nvPr/>
        </p:nvSpPr>
        <p:spPr>
          <a:xfrm>
            <a:off x="8145894" y="4157874"/>
            <a:ext cx="1441450" cy="958850"/>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file</a:t>
            </a:r>
            <a:br>
              <a:rPr lang="en-US" dirty="0"/>
            </a:br>
            <a:r>
              <a:rPr lang="en-US" sz="1400" dirty="0"/>
              <a:t>‘test.wav’</a:t>
            </a:r>
            <a:endParaRPr lang="en-GB" dirty="0"/>
          </a:p>
        </p:txBody>
      </p:sp>
      <p:sp>
        <p:nvSpPr>
          <p:cNvPr id="22" name="Rectangle 21">
            <a:extLst>
              <a:ext uri="{FF2B5EF4-FFF2-40B4-BE49-F238E27FC236}">
                <a16:creationId xmlns:a16="http://schemas.microsoft.com/office/drawing/2014/main" id="{8D896C27-BCEB-47FA-A152-53894C0D22F2}"/>
              </a:ext>
            </a:extLst>
          </p:cNvPr>
          <p:cNvSpPr/>
          <p:nvPr/>
        </p:nvSpPr>
        <p:spPr>
          <a:xfrm>
            <a:off x="1509035" y="2364478"/>
            <a:ext cx="2891790" cy="16917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Application firmware</a:t>
            </a:r>
            <a:endParaRPr lang="en-GB" dirty="0">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a:t>FVP/FM Streaming Peripheral Extension</a:t>
            </a:r>
            <a:endParaRPr lang="en-GB"/>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r>
              <a:rPr lang="en-US"/>
              <a:t>First PoC implementation of Streaming Interface</a:t>
            </a:r>
            <a:endParaRPr lang="en-GB"/>
          </a:p>
        </p:txBody>
      </p:sp>
      <p:sp>
        <p:nvSpPr>
          <p:cNvPr id="7" name="Rectangle 6">
            <a:extLst>
              <a:ext uri="{FF2B5EF4-FFF2-40B4-BE49-F238E27FC236}">
                <a16:creationId xmlns:a16="http://schemas.microsoft.com/office/drawing/2014/main" id="{177C74EE-4661-4801-B146-BB383E0EAF9C}"/>
              </a:ext>
            </a:extLst>
          </p:cNvPr>
          <p:cNvSpPr/>
          <p:nvPr/>
        </p:nvSpPr>
        <p:spPr>
          <a:xfrm>
            <a:off x="4702887" y="2791957"/>
            <a:ext cx="2493645" cy="12642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Streaming Interface (VSI)</a:t>
            </a:r>
          </a:p>
          <a:p>
            <a:pPr algn="ctr"/>
            <a:r>
              <a:rPr lang="en-US" sz="1400" dirty="0"/>
              <a:t>CPU peripheral with</a:t>
            </a:r>
            <a:br>
              <a:rPr lang="en-US" sz="1400" dirty="0"/>
            </a:br>
            <a:r>
              <a:rPr lang="en-US" sz="1400" dirty="0"/>
              <a:t> register interface</a:t>
            </a:r>
            <a:endParaRPr lang="en-US" sz="1400" dirty="0">
              <a:cs typeface="Calibri"/>
            </a:endParaRPr>
          </a:p>
        </p:txBody>
      </p:sp>
      <p:sp>
        <p:nvSpPr>
          <p:cNvPr id="9" name="Rectangle 8">
            <a:extLst>
              <a:ext uri="{FF2B5EF4-FFF2-40B4-BE49-F238E27FC236}">
                <a16:creationId xmlns:a16="http://schemas.microsoft.com/office/drawing/2014/main" id="{90A24D2A-66DF-4017-A0E1-6299C0B93081}"/>
              </a:ext>
            </a:extLst>
          </p:cNvPr>
          <p:cNvSpPr/>
          <p:nvPr/>
        </p:nvSpPr>
        <p:spPr>
          <a:xfrm>
            <a:off x="7592772" y="2792156"/>
            <a:ext cx="2217737" cy="10945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dirty="0"/>
              <a:t>VSI python scripts</a:t>
            </a:r>
            <a:br>
              <a:rPr lang="en-US" dirty="0"/>
            </a:br>
            <a:r>
              <a:rPr lang="en-US" sz="1400" dirty="0"/>
              <a:t>arm_vsi0.py, </a:t>
            </a:r>
            <a:br>
              <a:rPr lang="en-US" sz="1400" dirty="0"/>
            </a:br>
            <a:r>
              <a:rPr lang="en-US" sz="1400" dirty="0"/>
              <a:t>    arm_vsi1.py, …</a:t>
            </a:r>
            <a:endParaRPr lang="en-GB" sz="1400" dirty="0"/>
          </a:p>
        </p:txBody>
      </p:sp>
      <p:sp>
        <p:nvSpPr>
          <p:cNvPr id="19" name="Rectangle 18">
            <a:extLst>
              <a:ext uri="{FF2B5EF4-FFF2-40B4-BE49-F238E27FC236}">
                <a16:creationId xmlns:a16="http://schemas.microsoft.com/office/drawing/2014/main" id="{D94CD6BC-D984-4EFE-95CF-AF8A8637DFA2}"/>
              </a:ext>
            </a:extLst>
          </p:cNvPr>
          <p:cNvSpPr/>
          <p:nvPr/>
        </p:nvSpPr>
        <p:spPr>
          <a:xfrm>
            <a:off x="3049108" y="2791957"/>
            <a:ext cx="1264920"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Peripheral Driver</a:t>
            </a:r>
          </a:p>
          <a:p>
            <a:pPr algn="ctr"/>
            <a:r>
              <a:rPr lang="en-US" sz="1400" dirty="0"/>
              <a:t>Example: audio I/O</a:t>
            </a:r>
            <a:endParaRPr lang="en-GB" dirty="0"/>
          </a:p>
        </p:txBody>
      </p:sp>
      <p:sp>
        <p:nvSpPr>
          <p:cNvPr id="20" name="Rectangle 19">
            <a:extLst>
              <a:ext uri="{FF2B5EF4-FFF2-40B4-BE49-F238E27FC236}">
                <a16:creationId xmlns:a16="http://schemas.microsoft.com/office/drawing/2014/main" id="{A0213FEA-CEFF-476F-8AFF-7E3EBF8665DF}"/>
              </a:ext>
            </a:extLst>
          </p:cNvPr>
          <p:cNvSpPr/>
          <p:nvPr/>
        </p:nvSpPr>
        <p:spPr>
          <a:xfrm>
            <a:off x="1697391" y="2791957"/>
            <a:ext cx="1264920"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application</a:t>
            </a:r>
            <a:endParaRPr lang="en-GB" dirty="0"/>
          </a:p>
        </p:txBody>
      </p:sp>
      <p:sp>
        <p:nvSpPr>
          <p:cNvPr id="30" name="TextBox 29">
            <a:extLst>
              <a:ext uri="{FF2B5EF4-FFF2-40B4-BE49-F238E27FC236}">
                <a16:creationId xmlns:a16="http://schemas.microsoft.com/office/drawing/2014/main" id="{F2C090EB-0F4F-470A-BDEE-442EA792DF6D}"/>
              </a:ext>
            </a:extLst>
          </p:cNvPr>
          <p:cNvSpPr txBox="1"/>
          <p:nvPr/>
        </p:nvSpPr>
        <p:spPr>
          <a:xfrm>
            <a:off x="8293536" y="330530"/>
            <a:ext cx="3898464"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The streaming peripheral is flexible and allows to implement a wide range of use cases for sensors, audio and video. </a:t>
            </a:r>
            <a:endParaRPr lang="en-GB" sz="1600" kern="1200" dirty="0">
              <a:solidFill>
                <a:schemeClr val="tx2"/>
              </a:solidFill>
              <a:latin typeface="+mn-lt"/>
              <a:ea typeface="+mn-ea"/>
              <a:cs typeface="+mn-cs"/>
            </a:endParaRPr>
          </a:p>
        </p:txBody>
      </p:sp>
      <p:cxnSp>
        <p:nvCxnSpPr>
          <p:cNvPr id="5" name="Straight Arrow Connector 4">
            <a:extLst>
              <a:ext uri="{FF2B5EF4-FFF2-40B4-BE49-F238E27FC236}">
                <a16:creationId xmlns:a16="http://schemas.microsoft.com/office/drawing/2014/main" id="{773C34B5-705B-4B48-AF8B-DD66ED9414BC}"/>
              </a:ext>
            </a:extLst>
          </p:cNvPr>
          <p:cNvCxnSpPr>
            <a:cxnSpLocks/>
          </p:cNvCxnSpPr>
          <p:nvPr/>
        </p:nvCxnSpPr>
        <p:spPr>
          <a:xfrm flipH="1" flipV="1">
            <a:off x="8808832" y="3872632"/>
            <a:ext cx="4763" cy="299307"/>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Flowchart: Document 3">
            <a:extLst>
              <a:ext uri="{FF2B5EF4-FFF2-40B4-BE49-F238E27FC236}">
                <a16:creationId xmlns:a16="http://schemas.microsoft.com/office/drawing/2014/main" id="{C968E714-5FB7-4FED-BB6F-374760979964}"/>
              </a:ext>
            </a:extLst>
          </p:cNvPr>
          <p:cNvSpPr/>
          <p:nvPr/>
        </p:nvSpPr>
        <p:spPr>
          <a:xfrm>
            <a:off x="8068900" y="4232139"/>
            <a:ext cx="1441450" cy="958850"/>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files</a:t>
            </a:r>
            <a:br>
              <a:rPr lang="en-US" dirty="0"/>
            </a:br>
            <a:r>
              <a:rPr lang="en-US" sz="1400" dirty="0"/>
              <a:t>(’test.wav’)</a:t>
            </a:r>
            <a:endParaRPr lang="en-GB" dirty="0"/>
          </a:p>
        </p:txBody>
      </p:sp>
      <p:cxnSp>
        <p:nvCxnSpPr>
          <p:cNvPr id="18" name="Straight Arrow Connector 17">
            <a:extLst>
              <a:ext uri="{FF2B5EF4-FFF2-40B4-BE49-F238E27FC236}">
                <a16:creationId xmlns:a16="http://schemas.microsoft.com/office/drawing/2014/main" id="{42BEAD8E-F134-4C65-85DD-A809DE2AFE7C}"/>
              </a:ext>
            </a:extLst>
          </p:cNvPr>
          <p:cNvCxnSpPr>
            <a:cxnSpLocks/>
          </p:cNvCxnSpPr>
          <p:nvPr/>
        </p:nvCxnSpPr>
        <p:spPr>
          <a:xfrm>
            <a:off x="4331153" y="3331906"/>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3C3F59A-F25C-A094-6D92-F2F3D61BF1FB}"/>
              </a:ext>
            </a:extLst>
          </p:cNvPr>
          <p:cNvSpPr/>
          <p:nvPr/>
        </p:nvSpPr>
        <p:spPr>
          <a:xfrm>
            <a:off x="1229447" y="1592112"/>
            <a:ext cx="8855267" cy="3690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ADA7BE91-C6AE-0F92-D269-417336553059}"/>
              </a:ext>
            </a:extLst>
          </p:cNvPr>
          <p:cNvSpPr txBox="1"/>
          <p:nvPr/>
        </p:nvSpPr>
        <p:spPr>
          <a:xfrm>
            <a:off x="1341756" y="1669151"/>
            <a:ext cx="2016065" cy="2215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tx2"/>
                </a:solidFill>
                <a:latin typeface="+mn-lt"/>
                <a:ea typeface="+mn-ea"/>
                <a:cs typeface="+mn-cs"/>
              </a:rPr>
              <a:t>Host: Linux / Windows</a:t>
            </a:r>
            <a:endParaRPr lang="en-GB" sz="1600" kern="1200" dirty="0">
              <a:solidFill>
                <a:schemeClr val="tx2"/>
              </a:solidFill>
              <a:latin typeface="+mn-lt"/>
              <a:ea typeface="+mn-ea"/>
              <a:cs typeface="+mn-cs"/>
            </a:endParaRPr>
          </a:p>
        </p:txBody>
      </p:sp>
      <p:cxnSp>
        <p:nvCxnSpPr>
          <p:cNvPr id="21" name="Straight Arrow Connector 20">
            <a:extLst>
              <a:ext uri="{FF2B5EF4-FFF2-40B4-BE49-F238E27FC236}">
                <a16:creationId xmlns:a16="http://schemas.microsoft.com/office/drawing/2014/main" id="{9C26BDF9-F8F0-5DE1-2C9A-4538D7959340}"/>
              </a:ext>
            </a:extLst>
          </p:cNvPr>
          <p:cNvCxnSpPr>
            <a:cxnSpLocks/>
          </p:cNvCxnSpPr>
          <p:nvPr/>
        </p:nvCxnSpPr>
        <p:spPr>
          <a:xfrm>
            <a:off x="7196532" y="3325420"/>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782153-77A4-D620-5E96-6E9D9A565598}"/>
              </a:ext>
            </a:extLst>
          </p:cNvPr>
          <p:cNvSpPr txBox="1"/>
          <p:nvPr/>
        </p:nvSpPr>
        <p:spPr>
          <a:xfrm>
            <a:off x="7382400" y="1707995"/>
            <a:ext cx="3300565" cy="672755"/>
          </a:xfrm>
          <a:prstGeom prst="rect">
            <a:avLst/>
          </a:prstGeom>
          <a:solidFill>
            <a:schemeClr val="bg1"/>
          </a:solidFill>
          <a:ln>
            <a:noFill/>
            <a:prstDash val="dash"/>
          </a:ln>
        </p:spPr>
        <p:txBody>
          <a:bodyPr wrap="square" lIns="91440" tIns="91440" rIns="91440" bIns="91440" rtlCol="0">
            <a:noAutofit/>
          </a:bodyPr>
          <a:lstStyle/>
          <a:p>
            <a:pPr indent="0" algn="l" defTabSz="914400" rtl="0" eaLnBrk="1" latinLnBrk="0" hangingPunct="1">
              <a:spcBef>
                <a:spcPts val="0"/>
              </a:spcBef>
              <a:spcAft>
                <a:spcPts val="0"/>
              </a:spcAft>
              <a:buFont typeface="Arial" panose="020B0604020202020204" pitchFamily="34" charset="0"/>
              <a:buNone/>
            </a:pPr>
            <a:r>
              <a:rPr lang="en-US" sz="1200" kern="1200" dirty="0">
                <a:solidFill>
                  <a:schemeClr val="tx1">
                    <a:lumMod val="50000"/>
                    <a:lumOff val="50000"/>
                  </a:schemeClr>
                </a:solidFill>
                <a:latin typeface="+mn-lt"/>
                <a:ea typeface="+mn-ea"/>
                <a:cs typeface="+mn-cs"/>
              </a:rPr>
              <a:t>Python scripts with callback functions for custom actions on read/write access to VSI registers. </a:t>
            </a:r>
          </a:p>
          <a:p>
            <a:pPr indent="0" algn="l" defTabSz="914400" rtl="0" eaLnBrk="1" latinLnBrk="0" hangingPunct="1">
              <a:spcBef>
                <a:spcPts val="0"/>
              </a:spcBef>
              <a:spcAft>
                <a:spcPts val="0"/>
              </a:spcAft>
              <a:buFont typeface="Arial" panose="020B0604020202020204" pitchFamily="34" charset="0"/>
              <a:buNone/>
            </a:pPr>
            <a:r>
              <a:rPr lang="en-US" sz="1200" kern="1200" dirty="0">
                <a:solidFill>
                  <a:schemeClr val="tx1">
                    <a:lumMod val="50000"/>
                    <a:lumOff val="50000"/>
                  </a:schemeClr>
                </a:solidFill>
                <a:latin typeface="+mn-lt"/>
                <a:ea typeface="+mn-ea"/>
                <a:cs typeface="+mn-cs"/>
              </a:rPr>
              <a:t>For example: for audio file as input/output.</a:t>
            </a:r>
            <a:endParaRPr lang="en-GB" sz="1200" kern="1200" dirty="0">
              <a:solidFill>
                <a:schemeClr val="tx1">
                  <a:lumMod val="50000"/>
                  <a:lumOff val="50000"/>
                </a:schemeClr>
              </a:solidFill>
              <a:latin typeface="+mn-lt"/>
              <a:ea typeface="+mn-ea"/>
              <a:cs typeface="+mn-cs"/>
            </a:endParaRPr>
          </a:p>
        </p:txBody>
      </p:sp>
      <p:sp>
        <p:nvSpPr>
          <p:cNvPr id="29" name="TextBox 28">
            <a:extLst>
              <a:ext uri="{FF2B5EF4-FFF2-40B4-BE49-F238E27FC236}">
                <a16:creationId xmlns:a16="http://schemas.microsoft.com/office/drawing/2014/main" id="{CCC374B9-185F-44EA-A687-EEEECC16710E}"/>
              </a:ext>
            </a:extLst>
          </p:cNvPr>
          <p:cNvSpPr txBox="1"/>
          <p:nvPr/>
        </p:nvSpPr>
        <p:spPr>
          <a:xfrm>
            <a:off x="811233" y="4543290"/>
            <a:ext cx="3519920" cy="490741"/>
          </a:xfrm>
          <a:prstGeom prst="rect">
            <a:avLst/>
          </a:prstGeom>
          <a:solidFill>
            <a:schemeClr val="bg1"/>
          </a:solidFill>
          <a:ln>
            <a:solidFill>
              <a:schemeClr val="bg1"/>
            </a:solidFill>
            <a:prstDash val="dash"/>
          </a:ln>
        </p:spPr>
        <p:txBody>
          <a:bodyPr wrap="square" lIns="91440" tIns="91440" rIns="91440" bIns="91440" rtlCol="0">
            <a:noAutofit/>
          </a:bodyPr>
          <a:lstStyle/>
          <a:p>
            <a:pPr indent="0" algn="l" defTabSz="914400" rtl="0" eaLnBrk="1" latinLnBrk="0" hangingPunct="1">
              <a:spcBef>
                <a:spcPts val="0"/>
              </a:spcBef>
              <a:spcAft>
                <a:spcPts val="0"/>
              </a:spcAft>
              <a:buFont typeface="Arial" panose="020B0604020202020204" pitchFamily="34" charset="0"/>
              <a:buNone/>
            </a:pPr>
            <a:r>
              <a:rPr lang="en-US" sz="1200" dirty="0">
                <a:solidFill>
                  <a:schemeClr val="tx1">
                    <a:lumMod val="50000"/>
                    <a:lumOff val="50000"/>
                  </a:schemeClr>
                </a:solidFill>
                <a:latin typeface="+mn-lt"/>
                <a:ea typeface="+mn-ea"/>
              </a:rPr>
              <a:t>Peripheral driver abstracts VSI register accesses for a specific use case. For example: audio I/O driver.</a:t>
            </a:r>
            <a:endParaRPr lang="en-GB" sz="1200" kern="1200" dirty="0">
              <a:solidFill>
                <a:schemeClr val="tx1">
                  <a:lumMod val="50000"/>
                  <a:lumOff val="50000"/>
                </a:schemeClr>
              </a:solidFill>
              <a:latin typeface="+mn-lt"/>
              <a:ea typeface="+mn-ea"/>
              <a:cs typeface="+mn-cs"/>
            </a:endParaRPr>
          </a:p>
        </p:txBody>
      </p:sp>
      <p:cxnSp>
        <p:nvCxnSpPr>
          <p:cNvPr id="27" name="Straight Arrow Connector 26">
            <a:extLst>
              <a:ext uri="{FF2B5EF4-FFF2-40B4-BE49-F238E27FC236}">
                <a16:creationId xmlns:a16="http://schemas.microsoft.com/office/drawing/2014/main" id="{466AA56D-9F37-2BEC-1A07-CA621C5AF7B3}"/>
              </a:ext>
            </a:extLst>
          </p:cNvPr>
          <p:cNvCxnSpPr>
            <a:cxnSpLocks/>
          </p:cNvCxnSpPr>
          <p:nvPr/>
        </p:nvCxnSpPr>
        <p:spPr>
          <a:xfrm flipV="1">
            <a:off x="7751965" y="2380751"/>
            <a:ext cx="0" cy="526911"/>
          </a:xfrm>
          <a:prstGeom prst="straightConnector1">
            <a:avLst/>
          </a:prstGeom>
          <a:ln w="15875">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10D812E-976D-2D63-6A98-6990BC5C3059}"/>
              </a:ext>
            </a:extLst>
          </p:cNvPr>
          <p:cNvCxnSpPr>
            <a:cxnSpLocks/>
          </p:cNvCxnSpPr>
          <p:nvPr/>
        </p:nvCxnSpPr>
        <p:spPr>
          <a:xfrm flipV="1">
            <a:off x="3213560" y="3769747"/>
            <a:ext cx="0" cy="776253"/>
          </a:xfrm>
          <a:prstGeom prst="straightConnector1">
            <a:avLst/>
          </a:prstGeom>
          <a:ln w="15875">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EFC5BED-49E4-774C-7BD8-F3B5E0C433E3}"/>
              </a:ext>
            </a:extLst>
          </p:cNvPr>
          <p:cNvSpPr txBox="1"/>
          <p:nvPr/>
        </p:nvSpPr>
        <p:spPr>
          <a:xfrm>
            <a:off x="5025431" y="4528713"/>
            <a:ext cx="2653651" cy="605306"/>
          </a:xfrm>
          <a:prstGeom prst="rect">
            <a:avLst/>
          </a:prstGeom>
          <a:solidFill>
            <a:schemeClr val="bg1"/>
          </a:solidFill>
          <a:ln>
            <a:noFill/>
            <a:prstDash val="dash"/>
          </a:ln>
        </p:spPr>
        <p:txBody>
          <a:bodyPr wrap="square" lIns="91440" tIns="91440" rIns="91440" bIns="91440" rtlCol="0">
            <a:noAutofit/>
          </a:bodyPr>
          <a:lstStyle/>
          <a:p>
            <a:pPr indent="0" algn="l" defTabSz="914400" rtl="0" eaLnBrk="1" latinLnBrk="0" hangingPunct="1">
              <a:spcBef>
                <a:spcPts val="0"/>
              </a:spcBef>
              <a:spcAft>
                <a:spcPts val="0"/>
              </a:spcAft>
              <a:buFont typeface="Arial" panose="020B0604020202020204" pitchFamily="34" charset="0"/>
              <a:buNone/>
            </a:pPr>
            <a:r>
              <a:rPr lang="en-US" sz="1200" dirty="0">
                <a:solidFill>
                  <a:schemeClr val="tx1">
                    <a:lumMod val="50000"/>
                    <a:lumOff val="50000"/>
                  </a:schemeClr>
                </a:solidFill>
                <a:latin typeface="+mn-lt"/>
                <a:ea typeface="+mn-ea"/>
              </a:rPr>
              <a:t>8 VSI instances can be used in parallel for multi-channel I/O</a:t>
            </a:r>
            <a:endParaRPr lang="en-GB" sz="1200" kern="1200" dirty="0">
              <a:solidFill>
                <a:schemeClr val="tx1">
                  <a:lumMod val="50000"/>
                  <a:lumOff val="50000"/>
                </a:schemeClr>
              </a:solidFill>
              <a:latin typeface="+mn-lt"/>
              <a:ea typeface="+mn-ea"/>
              <a:cs typeface="+mn-cs"/>
            </a:endParaRPr>
          </a:p>
        </p:txBody>
      </p:sp>
      <p:cxnSp>
        <p:nvCxnSpPr>
          <p:cNvPr id="33" name="Straight Arrow Connector 32">
            <a:extLst>
              <a:ext uri="{FF2B5EF4-FFF2-40B4-BE49-F238E27FC236}">
                <a16:creationId xmlns:a16="http://schemas.microsoft.com/office/drawing/2014/main" id="{F09DA5C9-BA39-817D-8CA1-2D92A3324A40}"/>
              </a:ext>
            </a:extLst>
          </p:cNvPr>
          <p:cNvCxnSpPr>
            <a:cxnSpLocks/>
          </p:cNvCxnSpPr>
          <p:nvPr/>
        </p:nvCxnSpPr>
        <p:spPr>
          <a:xfrm flipV="1">
            <a:off x="6839614" y="3783812"/>
            <a:ext cx="0" cy="776253"/>
          </a:xfrm>
          <a:prstGeom prst="straightConnector1">
            <a:avLst/>
          </a:prstGeom>
          <a:ln w="15875">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79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CA31F23C-1A23-FB84-F8EA-A0D28B1EB135}"/>
              </a:ext>
            </a:extLst>
          </p:cNvPr>
          <p:cNvSpPr/>
          <p:nvPr/>
        </p:nvSpPr>
        <p:spPr>
          <a:xfrm>
            <a:off x="2447573" y="3325625"/>
            <a:ext cx="6430010" cy="2845645"/>
          </a:xfrm>
          <a:prstGeom prst="rect">
            <a:avLst/>
          </a:prstGeom>
          <a:solidFill>
            <a:schemeClr val="accent5">
              <a:lumMod val="20000"/>
              <a:lumOff val="80000"/>
            </a:schemeClr>
          </a:solidFill>
          <a:ln>
            <a:solidFill>
              <a:schemeClr val="accent5">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F9BFC041-21AB-46FA-9CE9-FBF2ED06AE71}"/>
              </a:ext>
            </a:extLst>
          </p:cNvPr>
          <p:cNvSpPr/>
          <p:nvPr/>
        </p:nvSpPr>
        <p:spPr>
          <a:xfrm>
            <a:off x="7295827" y="779530"/>
            <a:ext cx="2708910" cy="23439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3340">
              <a:spcAft>
                <a:spcPts val="600"/>
              </a:spcAft>
            </a:pPr>
            <a:r>
              <a:rPr lang="en-US" sz="1800" dirty="0">
                <a:solidFill>
                  <a:schemeClr val="bg1"/>
                </a:solidFill>
              </a:rPr>
              <a:t>AVH FVP model </a:t>
            </a:r>
            <a:endParaRPr lang="en-US" dirty="0">
              <a:solidFill>
                <a:schemeClr val="bg1"/>
              </a:solidFill>
            </a:endParaRPr>
          </a:p>
          <a:p>
            <a:pPr algn="ctr" defTabSz="453340">
              <a:spcAft>
                <a:spcPts val="600"/>
              </a:spcAft>
            </a:pPr>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GB" sz="1600" dirty="0">
              <a:solidFill>
                <a:schemeClr val="bg1"/>
              </a:solidFill>
            </a:endParaRPr>
          </a:p>
        </p:txBody>
      </p:sp>
      <p:sp>
        <p:nvSpPr>
          <p:cNvPr id="22" name="Rectangle 21">
            <a:extLst>
              <a:ext uri="{FF2B5EF4-FFF2-40B4-BE49-F238E27FC236}">
                <a16:creationId xmlns:a16="http://schemas.microsoft.com/office/drawing/2014/main" id="{8D896C27-BCEB-47FA-A152-53894C0D22F2}"/>
              </a:ext>
            </a:extLst>
          </p:cNvPr>
          <p:cNvSpPr/>
          <p:nvPr/>
        </p:nvSpPr>
        <p:spPr>
          <a:xfrm>
            <a:off x="4349070" y="825665"/>
            <a:ext cx="2708910" cy="219162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Application firmware</a:t>
            </a:r>
            <a:endParaRPr lang="en-GB" dirty="0">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a:xfrm>
            <a:off x="449655" y="302838"/>
            <a:ext cx="11233150" cy="512830"/>
          </a:xfrm>
        </p:spPr>
        <p:txBody>
          <a:bodyPr/>
          <a:lstStyle/>
          <a:p>
            <a:r>
              <a:rPr lang="en-US" dirty="0"/>
              <a:t>Video VSI Use Case</a:t>
            </a:r>
            <a:endParaRPr lang="en-GB" dirty="0"/>
          </a:p>
        </p:txBody>
      </p:sp>
      <p:sp>
        <p:nvSpPr>
          <p:cNvPr id="7" name="Rectangle 6">
            <a:extLst>
              <a:ext uri="{FF2B5EF4-FFF2-40B4-BE49-F238E27FC236}">
                <a16:creationId xmlns:a16="http://schemas.microsoft.com/office/drawing/2014/main" id="{177C74EE-4661-4801-B146-BB383E0EAF9C}"/>
              </a:ext>
            </a:extLst>
          </p:cNvPr>
          <p:cNvSpPr/>
          <p:nvPr/>
        </p:nvSpPr>
        <p:spPr>
          <a:xfrm>
            <a:off x="7403459" y="1835595"/>
            <a:ext cx="2493645" cy="7119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Streaming Interface (VSI)</a:t>
            </a:r>
          </a:p>
        </p:txBody>
      </p:sp>
      <p:sp>
        <p:nvSpPr>
          <p:cNvPr id="9" name="Rectangle 8">
            <a:extLst>
              <a:ext uri="{FF2B5EF4-FFF2-40B4-BE49-F238E27FC236}">
                <a16:creationId xmlns:a16="http://schemas.microsoft.com/office/drawing/2014/main" id="{90A24D2A-66DF-4017-A0E1-6299C0B93081}"/>
              </a:ext>
            </a:extLst>
          </p:cNvPr>
          <p:cNvSpPr/>
          <p:nvPr/>
        </p:nvSpPr>
        <p:spPr>
          <a:xfrm>
            <a:off x="6865470" y="3588405"/>
            <a:ext cx="1460213" cy="102883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9" name="Rectangle 18">
            <a:extLst>
              <a:ext uri="{FF2B5EF4-FFF2-40B4-BE49-F238E27FC236}">
                <a16:creationId xmlns:a16="http://schemas.microsoft.com/office/drawing/2014/main" id="{D94CD6BC-D984-4EFE-95CF-AF8A8637DFA2}"/>
              </a:ext>
            </a:extLst>
          </p:cNvPr>
          <p:cNvSpPr/>
          <p:nvPr/>
        </p:nvSpPr>
        <p:spPr>
          <a:xfrm>
            <a:off x="5948636" y="1420212"/>
            <a:ext cx="1016043" cy="116414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Video</a:t>
            </a:r>
            <a:r>
              <a:rPr lang="en-US" sz="1600" dirty="0"/>
              <a:t> Driver</a:t>
            </a:r>
          </a:p>
          <a:p>
            <a:pPr algn="ctr"/>
            <a:r>
              <a:rPr lang="en-US" sz="1600" dirty="0"/>
              <a:t>(over VSI)</a:t>
            </a:r>
          </a:p>
        </p:txBody>
      </p:sp>
      <p:sp>
        <p:nvSpPr>
          <p:cNvPr id="20" name="Rectangle 19">
            <a:extLst>
              <a:ext uri="{FF2B5EF4-FFF2-40B4-BE49-F238E27FC236}">
                <a16:creationId xmlns:a16="http://schemas.microsoft.com/office/drawing/2014/main" id="{A0213FEA-CEFF-476F-8AFF-7E3EBF8665DF}"/>
              </a:ext>
            </a:extLst>
          </p:cNvPr>
          <p:cNvSpPr/>
          <p:nvPr/>
        </p:nvSpPr>
        <p:spPr>
          <a:xfrm>
            <a:off x="4536091" y="2114642"/>
            <a:ext cx="1062326" cy="54448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ML Algorithm</a:t>
            </a:r>
            <a:endParaRPr lang="en-GB" sz="1600" dirty="0"/>
          </a:p>
        </p:txBody>
      </p:sp>
      <p:cxnSp>
        <p:nvCxnSpPr>
          <p:cNvPr id="18" name="Straight Arrow Connector 17">
            <a:extLst>
              <a:ext uri="{FF2B5EF4-FFF2-40B4-BE49-F238E27FC236}">
                <a16:creationId xmlns:a16="http://schemas.microsoft.com/office/drawing/2014/main" id="{42BEAD8E-F134-4C65-85DD-A809DE2AFE7C}"/>
              </a:ext>
            </a:extLst>
          </p:cNvPr>
          <p:cNvCxnSpPr>
            <a:cxnSpLocks/>
          </p:cNvCxnSpPr>
          <p:nvPr/>
        </p:nvCxnSpPr>
        <p:spPr>
          <a:xfrm>
            <a:off x="6917661" y="2263759"/>
            <a:ext cx="512358" cy="0"/>
          </a:xfrm>
          <a:prstGeom prst="straightConnector1">
            <a:avLst/>
          </a:prstGeom>
          <a:ln w="19050">
            <a:solidFill>
              <a:schemeClr val="tx1">
                <a:lumMod val="85000"/>
                <a:lumOff val="15000"/>
              </a:schemeClr>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DC2AE49-76A9-E7C5-7ED1-D3D2BABB7B97}"/>
              </a:ext>
            </a:extLst>
          </p:cNvPr>
          <p:cNvCxnSpPr>
            <a:cxnSpLocks/>
            <a:stCxn id="20" idx="3"/>
          </p:cNvCxnSpPr>
          <p:nvPr/>
        </p:nvCxnSpPr>
        <p:spPr>
          <a:xfrm>
            <a:off x="5598417" y="2386885"/>
            <a:ext cx="350220" cy="2849"/>
          </a:xfrm>
          <a:prstGeom prst="straightConnector1">
            <a:avLst/>
          </a:prstGeom>
          <a:ln w="19050">
            <a:solidFill>
              <a:schemeClr val="tx1">
                <a:lumMod val="85000"/>
                <a:lumOff val="15000"/>
              </a:schemeClr>
            </a:solidFill>
            <a:headEnd type="triangle" w="med" len="lg"/>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8E4A830-7CE9-6EAB-3B07-2BCC378D8C37}"/>
              </a:ext>
            </a:extLst>
          </p:cNvPr>
          <p:cNvSpPr/>
          <p:nvPr/>
        </p:nvSpPr>
        <p:spPr>
          <a:xfrm>
            <a:off x="4536092" y="1359917"/>
            <a:ext cx="1062326" cy="54448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Post-processing</a:t>
            </a:r>
            <a:endParaRPr lang="en-GB" sz="1600" dirty="0"/>
          </a:p>
        </p:txBody>
      </p:sp>
      <p:cxnSp>
        <p:nvCxnSpPr>
          <p:cNvPr id="23" name="Straight Arrow Connector 22">
            <a:extLst>
              <a:ext uri="{FF2B5EF4-FFF2-40B4-BE49-F238E27FC236}">
                <a16:creationId xmlns:a16="http://schemas.microsoft.com/office/drawing/2014/main" id="{C1DE9502-33CA-A5A4-7E0E-A855B941E4FB}"/>
              </a:ext>
            </a:extLst>
          </p:cNvPr>
          <p:cNvCxnSpPr>
            <a:cxnSpLocks/>
            <a:stCxn id="16" idx="2"/>
          </p:cNvCxnSpPr>
          <p:nvPr/>
        </p:nvCxnSpPr>
        <p:spPr>
          <a:xfrm>
            <a:off x="5067255" y="1904403"/>
            <a:ext cx="0" cy="210239"/>
          </a:xfrm>
          <a:prstGeom prst="straightConnector1">
            <a:avLst/>
          </a:prstGeom>
          <a:ln w="19050">
            <a:solidFill>
              <a:schemeClr val="tx1">
                <a:lumMod val="65000"/>
                <a:lumOff val="35000"/>
              </a:schemeClr>
            </a:solidFill>
            <a:prstDash val="sys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FD5F14-81D5-F70D-4C8E-EE6D07EBC73B}"/>
              </a:ext>
            </a:extLst>
          </p:cNvPr>
          <p:cNvCxnSpPr>
            <a:cxnSpLocks/>
            <a:endCxn id="16" idx="3"/>
          </p:cNvCxnSpPr>
          <p:nvPr/>
        </p:nvCxnSpPr>
        <p:spPr>
          <a:xfrm flipH="1" flipV="1">
            <a:off x="5598418" y="1632160"/>
            <a:ext cx="371734" cy="1"/>
          </a:xfrm>
          <a:prstGeom prst="straightConnector1">
            <a:avLst/>
          </a:prstGeom>
          <a:ln w="19050">
            <a:solidFill>
              <a:schemeClr val="tx1">
                <a:lumMod val="65000"/>
                <a:lumOff val="35000"/>
              </a:schemeClr>
            </a:solidFill>
            <a:prstDash val="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956B87-C83A-B9D3-EC5B-A51911FE52F4}"/>
              </a:ext>
            </a:extLst>
          </p:cNvPr>
          <p:cNvCxnSpPr>
            <a:cxnSpLocks/>
            <a:endCxn id="9" idx="0"/>
          </p:cNvCxnSpPr>
          <p:nvPr/>
        </p:nvCxnSpPr>
        <p:spPr>
          <a:xfrm>
            <a:off x="7595577" y="2516320"/>
            <a:ext cx="0" cy="1072085"/>
          </a:xfrm>
          <a:prstGeom prst="straightConnector1">
            <a:avLst/>
          </a:prstGeom>
          <a:ln w="22225">
            <a:solidFill>
              <a:schemeClr val="tx1">
                <a:lumMod val="85000"/>
                <a:lumOff val="15000"/>
              </a:schemeClr>
            </a:solidFill>
            <a:headEnd type="triangle" w="med" len="lg"/>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BE3FBA7-DE7D-5B85-ADC4-7B1C95C6B539}"/>
              </a:ext>
            </a:extLst>
          </p:cNvPr>
          <p:cNvSpPr/>
          <p:nvPr/>
        </p:nvSpPr>
        <p:spPr>
          <a:xfrm>
            <a:off x="2718826" y="3611834"/>
            <a:ext cx="3907527" cy="1006592"/>
          </a:xfrm>
          <a:prstGeom prst="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42" name="TextBox 41">
            <a:extLst>
              <a:ext uri="{FF2B5EF4-FFF2-40B4-BE49-F238E27FC236}">
                <a16:creationId xmlns:a16="http://schemas.microsoft.com/office/drawing/2014/main" id="{4D031DA2-F2E3-B2C7-39B6-35859053D8A1}"/>
              </a:ext>
            </a:extLst>
          </p:cNvPr>
          <p:cNvSpPr txBox="1"/>
          <p:nvPr/>
        </p:nvSpPr>
        <p:spPr>
          <a:xfrm>
            <a:off x="2764077" y="3647217"/>
            <a:ext cx="3317393" cy="338554"/>
          </a:xfrm>
          <a:prstGeom prst="rect">
            <a:avLst/>
          </a:prstGeom>
          <a:noFill/>
        </p:spPr>
        <p:txBody>
          <a:bodyPr wrap="square" rtlCol="0">
            <a:spAutoFit/>
          </a:bodyPr>
          <a:lstStyle/>
          <a:p>
            <a:r>
              <a:rPr lang="en-US" sz="1600" dirty="0"/>
              <a:t>vsi_video_server.py: stream in</a:t>
            </a:r>
          </a:p>
        </p:txBody>
      </p:sp>
      <p:sp>
        <p:nvSpPr>
          <p:cNvPr id="44" name="Rectangle: Rounded Corners 43">
            <a:extLst>
              <a:ext uri="{FF2B5EF4-FFF2-40B4-BE49-F238E27FC236}">
                <a16:creationId xmlns:a16="http://schemas.microsoft.com/office/drawing/2014/main" id="{1972E1FE-79DB-E07D-B303-74DF5B54C5A0}"/>
              </a:ext>
            </a:extLst>
          </p:cNvPr>
          <p:cNvSpPr/>
          <p:nvPr/>
        </p:nvSpPr>
        <p:spPr>
          <a:xfrm>
            <a:off x="5300725" y="4049872"/>
            <a:ext cx="1081574" cy="52004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Change color space</a:t>
            </a:r>
          </a:p>
        </p:txBody>
      </p:sp>
      <p:sp>
        <p:nvSpPr>
          <p:cNvPr id="56" name="Rectangle: Rounded Corners 55">
            <a:extLst>
              <a:ext uri="{FF2B5EF4-FFF2-40B4-BE49-F238E27FC236}">
                <a16:creationId xmlns:a16="http://schemas.microsoft.com/office/drawing/2014/main" id="{E01A4FA6-96EC-1FAE-5199-A049EC35FC7C}"/>
              </a:ext>
            </a:extLst>
          </p:cNvPr>
          <p:cNvSpPr/>
          <p:nvPr/>
        </p:nvSpPr>
        <p:spPr>
          <a:xfrm>
            <a:off x="4046130" y="4042068"/>
            <a:ext cx="1081574" cy="52004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Crop/resize</a:t>
            </a:r>
          </a:p>
        </p:txBody>
      </p:sp>
      <p:sp>
        <p:nvSpPr>
          <p:cNvPr id="57" name="Rectangle: Rounded Corners 56">
            <a:extLst>
              <a:ext uri="{FF2B5EF4-FFF2-40B4-BE49-F238E27FC236}">
                <a16:creationId xmlns:a16="http://schemas.microsoft.com/office/drawing/2014/main" id="{3CFADEAC-56E2-D208-F7E0-07182B232896}"/>
              </a:ext>
            </a:extLst>
          </p:cNvPr>
          <p:cNvSpPr/>
          <p:nvPr/>
        </p:nvSpPr>
        <p:spPr>
          <a:xfrm>
            <a:off x="2820791" y="4032676"/>
            <a:ext cx="1081574" cy="52004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Frame drop</a:t>
            </a:r>
          </a:p>
        </p:txBody>
      </p:sp>
      <p:sp>
        <p:nvSpPr>
          <p:cNvPr id="61" name="Rectangle 60">
            <a:extLst>
              <a:ext uri="{FF2B5EF4-FFF2-40B4-BE49-F238E27FC236}">
                <a16:creationId xmlns:a16="http://schemas.microsoft.com/office/drawing/2014/main" id="{1EF82C8C-9379-AA8E-2ED9-C5316BE55422}"/>
              </a:ext>
            </a:extLst>
          </p:cNvPr>
          <p:cNvSpPr/>
          <p:nvPr/>
        </p:nvSpPr>
        <p:spPr>
          <a:xfrm>
            <a:off x="6872893" y="4168996"/>
            <a:ext cx="1004119" cy="283509"/>
          </a:xfrm>
          <a:prstGeom prst="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n-US" sz="1400" dirty="0"/>
          </a:p>
        </p:txBody>
      </p:sp>
      <p:sp>
        <p:nvSpPr>
          <p:cNvPr id="63" name="TextBox 62">
            <a:extLst>
              <a:ext uri="{FF2B5EF4-FFF2-40B4-BE49-F238E27FC236}">
                <a16:creationId xmlns:a16="http://schemas.microsoft.com/office/drawing/2014/main" id="{10DF7CDA-3A22-E9E8-F857-FA730A77D345}"/>
              </a:ext>
            </a:extLst>
          </p:cNvPr>
          <p:cNvSpPr txBox="1"/>
          <p:nvPr/>
        </p:nvSpPr>
        <p:spPr>
          <a:xfrm>
            <a:off x="6917661" y="3607800"/>
            <a:ext cx="1353376" cy="523220"/>
          </a:xfrm>
          <a:prstGeom prst="rect">
            <a:avLst/>
          </a:prstGeom>
          <a:noFill/>
        </p:spPr>
        <p:txBody>
          <a:bodyPr wrap="square">
            <a:spAutoFit/>
          </a:bodyPr>
          <a:lstStyle/>
          <a:p>
            <a:pPr algn="ctr"/>
            <a:r>
              <a:rPr lang="en-US" sz="1400" dirty="0"/>
              <a:t>  VSI Python API</a:t>
            </a:r>
            <a:br>
              <a:rPr lang="en-US" sz="1400" dirty="0"/>
            </a:br>
            <a:r>
              <a:rPr lang="en-US" sz="1400" dirty="0"/>
              <a:t>(arm_vsi4.py)</a:t>
            </a:r>
            <a:endParaRPr lang="en-GB" sz="1400" dirty="0"/>
          </a:p>
        </p:txBody>
      </p:sp>
      <p:sp>
        <p:nvSpPr>
          <p:cNvPr id="65" name="Rectangle 64">
            <a:extLst>
              <a:ext uri="{FF2B5EF4-FFF2-40B4-BE49-F238E27FC236}">
                <a16:creationId xmlns:a16="http://schemas.microsoft.com/office/drawing/2014/main" id="{AC4CBC87-2F15-92C9-674E-0CAE65BFE4A1}"/>
              </a:ext>
            </a:extLst>
          </p:cNvPr>
          <p:cNvSpPr/>
          <p:nvPr/>
        </p:nvSpPr>
        <p:spPr>
          <a:xfrm>
            <a:off x="2727645" y="4763262"/>
            <a:ext cx="3898708" cy="1060501"/>
          </a:xfrm>
          <a:prstGeom prst="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6" name="TextBox 65">
            <a:extLst>
              <a:ext uri="{FF2B5EF4-FFF2-40B4-BE49-F238E27FC236}">
                <a16:creationId xmlns:a16="http://schemas.microsoft.com/office/drawing/2014/main" id="{D050AA82-95C9-EFA1-C288-3864D773C8AB}"/>
              </a:ext>
            </a:extLst>
          </p:cNvPr>
          <p:cNvSpPr txBox="1"/>
          <p:nvPr/>
        </p:nvSpPr>
        <p:spPr>
          <a:xfrm>
            <a:off x="2764078" y="4793750"/>
            <a:ext cx="3317393" cy="338554"/>
          </a:xfrm>
          <a:prstGeom prst="rect">
            <a:avLst/>
          </a:prstGeom>
          <a:noFill/>
        </p:spPr>
        <p:txBody>
          <a:bodyPr wrap="square" rtlCol="0">
            <a:spAutoFit/>
          </a:bodyPr>
          <a:lstStyle/>
          <a:p>
            <a:r>
              <a:rPr lang="en-US" sz="1600" dirty="0"/>
              <a:t>vsi_video_server.py: stream out</a:t>
            </a:r>
          </a:p>
        </p:txBody>
      </p:sp>
      <p:sp>
        <p:nvSpPr>
          <p:cNvPr id="68" name="Rectangle: Rounded Corners 67">
            <a:extLst>
              <a:ext uri="{FF2B5EF4-FFF2-40B4-BE49-F238E27FC236}">
                <a16:creationId xmlns:a16="http://schemas.microsoft.com/office/drawing/2014/main" id="{F4E0EF62-B67D-D9AC-4300-B76CBC1CB60E}"/>
              </a:ext>
            </a:extLst>
          </p:cNvPr>
          <p:cNvSpPr/>
          <p:nvPr/>
        </p:nvSpPr>
        <p:spPr>
          <a:xfrm>
            <a:off x="5331124" y="5223494"/>
            <a:ext cx="1081574" cy="52004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Crop/resize</a:t>
            </a:r>
          </a:p>
        </p:txBody>
      </p:sp>
      <p:sp>
        <p:nvSpPr>
          <p:cNvPr id="69" name="Rectangle: Rounded Corners 68">
            <a:extLst>
              <a:ext uri="{FF2B5EF4-FFF2-40B4-BE49-F238E27FC236}">
                <a16:creationId xmlns:a16="http://schemas.microsoft.com/office/drawing/2014/main" id="{FC52C79C-46BD-A727-7F36-D6D343B994BD}"/>
              </a:ext>
            </a:extLst>
          </p:cNvPr>
          <p:cNvSpPr/>
          <p:nvPr/>
        </p:nvSpPr>
        <p:spPr>
          <a:xfrm>
            <a:off x="3808283" y="5227354"/>
            <a:ext cx="1081574" cy="52004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Change color space</a:t>
            </a:r>
          </a:p>
        </p:txBody>
      </p:sp>
      <p:cxnSp>
        <p:nvCxnSpPr>
          <p:cNvPr id="75" name="Connector: Elbow 74">
            <a:extLst>
              <a:ext uri="{FF2B5EF4-FFF2-40B4-BE49-F238E27FC236}">
                <a16:creationId xmlns:a16="http://schemas.microsoft.com/office/drawing/2014/main" id="{9A4B04F2-9EE0-365D-B117-093149D60BBB}"/>
              </a:ext>
            </a:extLst>
          </p:cNvPr>
          <p:cNvCxnSpPr>
            <a:cxnSpLocks/>
            <a:endCxn id="123" idx="3"/>
          </p:cNvCxnSpPr>
          <p:nvPr/>
        </p:nvCxnSpPr>
        <p:spPr>
          <a:xfrm rot="5400000">
            <a:off x="7401911" y="3456637"/>
            <a:ext cx="2741731" cy="923495"/>
          </a:xfrm>
          <a:prstGeom prst="bentConnector2">
            <a:avLst/>
          </a:prstGeom>
          <a:ln w="19050">
            <a:solidFill>
              <a:schemeClr val="tx1">
                <a:lumMod val="65000"/>
                <a:lumOff val="35000"/>
              </a:schemeClr>
            </a:solidFill>
            <a:prstDash val="dash"/>
            <a:headEnd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Flowchart: Document 96">
            <a:extLst>
              <a:ext uri="{FF2B5EF4-FFF2-40B4-BE49-F238E27FC236}">
                <a16:creationId xmlns:a16="http://schemas.microsoft.com/office/drawing/2014/main" id="{DC0353A9-BF3D-0518-2186-A296E803CE82}"/>
              </a:ext>
            </a:extLst>
          </p:cNvPr>
          <p:cNvSpPr/>
          <p:nvPr/>
        </p:nvSpPr>
        <p:spPr>
          <a:xfrm>
            <a:off x="684073" y="5071599"/>
            <a:ext cx="1445281" cy="849341"/>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Video Output</a:t>
            </a:r>
            <a:br>
              <a:rPr lang="en-US" dirty="0"/>
            </a:br>
            <a:r>
              <a:rPr lang="en-US" sz="1400" dirty="0"/>
              <a:t>image/video file, PC screen</a:t>
            </a:r>
            <a:endParaRPr lang="en-GB" dirty="0"/>
          </a:p>
        </p:txBody>
      </p:sp>
      <p:sp>
        <p:nvSpPr>
          <p:cNvPr id="98" name="Flowchart: Document 97">
            <a:extLst>
              <a:ext uri="{FF2B5EF4-FFF2-40B4-BE49-F238E27FC236}">
                <a16:creationId xmlns:a16="http://schemas.microsoft.com/office/drawing/2014/main" id="{35CC753A-97E3-4B5F-C7AB-C7D3BCA38015}"/>
              </a:ext>
            </a:extLst>
          </p:cNvPr>
          <p:cNvSpPr/>
          <p:nvPr/>
        </p:nvSpPr>
        <p:spPr>
          <a:xfrm>
            <a:off x="679944" y="3862181"/>
            <a:ext cx="1445281" cy="849341"/>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Video Input</a:t>
            </a:r>
            <a:br>
              <a:rPr lang="en-US" dirty="0"/>
            </a:br>
            <a:r>
              <a:rPr lang="en-US" sz="1400" dirty="0"/>
              <a:t>image/video file, PC cam</a:t>
            </a:r>
            <a:endParaRPr lang="en-GB" dirty="0"/>
          </a:p>
        </p:txBody>
      </p:sp>
      <p:sp>
        <p:nvSpPr>
          <p:cNvPr id="99" name="TextBox 98">
            <a:extLst>
              <a:ext uri="{FF2B5EF4-FFF2-40B4-BE49-F238E27FC236}">
                <a16:creationId xmlns:a16="http://schemas.microsoft.com/office/drawing/2014/main" id="{5F6D7385-3593-C84E-8410-2F67882CC22B}"/>
              </a:ext>
            </a:extLst>
          </p:cNvPr>
          <p:cNvSpPr txBox="1"/>
          <p:nvPr/>
        </p:nvSpPr>
        <p:spPr>
          <a:xfrm>
            <a:off x="6111241" y="5881724"/>
            <a:ext cx="2506980" cy="307777"/>
          </a:xfrm>
          <a:prstGeom prst="rect">
            <a:avLst/>
          </a:prstGeom>
          <a:noFill/>
        </p:spPr>
        <p:txBody>
          <a:bodyPr wrap="square" rtlCol="0">
            <a:spAutoFit/>
          </a:bodyPr>
          <a:lstStyle/>
          <a:p>
            <a:r>
              <a:rPr lang="en-US" sz="1400" dirty="0"/>
              <a:t>Python scripts </a:t>
            </a:r>
          </a:p>
        </p:txBody>
      </p:sp>
      <p:sp>
        <p:nvSpPr>
          <p:cNvPr id="110" name="TextBox 109">
            <a:extLst>
              <a:ext uri="{FF2B5EF4-FFF2-40B4-BE49-F238E27FC236}">
                <a16:creationId xmlns:a16="http://schemas.microsoft.com/office/drawing/2014/main" id="{5D806B05-C06B-EBC6-AA1A-6323B4F17597}"/>
              </a:ext>
            </a:extLst>
          </p:cNvPr>
          <p:cNvSpPr txBox="1"/>
          <p:nvPr/>
        </p:nvSpPr>
        <p:spPr>
          <a:xfrm>
            <a:off x="6845272" y="4159035"/>
            <a:ext cx="1133866" cy="307777"/>
          </a:xfrm>
          <a:prstGeom prst="rect">
            <a:avLst/>
          </a:prstGeom>
          <a:noFill/>
        </p:spPr>
        <p:txBody>
          <a:bodyPr wrap="square">
            <a:spAutoFit/>
          </a:bodyPr>
          <a:lstStyle/>
          <a:p>
            <a:r>
              <a:rPr lang="en-US" sz="1400" dirty="0"/>
              <a:t>vsi_video.py</a:t>
            </a:r>
          </a:p>
        </p:txBody>
      </p:sp>
      <p:sp>
        <p:nvSpPr>
          <p:cNvPr id="123" name="Rectangle 122">
            <a:extLst>
              <a:ext uri="{FF2B5EF4-FFF2-40B4-BE49-F238E27FC236}">
                <a16:creationId xmlns:a16="http://schemas.microsoft.com/office/drawing/2014/main" id="{03280449-7A30-FF82-F9B6-07A8CC3869DC}"/>
              </a:ext>
            </a:extLst>
          </p:cNvPr>
          <p:cNvSpPr/>
          <p:nvPr/>
        </p:nvSpPr>
        <p:spPr>
          <a:xfrm>
            <a:off x="6850815" y="4758999"/>
            <a:ext cx="1460213" cy="106050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24" name="Rectangle 123">
            <a:extLst>
              <a:ext uri="{FF2B5EF4-FFF2-40B4-BE49-F238E27FC236}">
                <a16:creationId xmlns:a16="http://schemas.microsoft.com/office/drawing/2014/main" id="{8F89D417-3D53-5910-43DD-9AD11AE1669E}"/>
              </a:ext>
            </a:extLst>
          </p:cNvPr>
          <p:cNvSpPr/>
          <p:nvPr/>
        </p:nvSpPr>
        <p:spPr>
          <a:xfrm>
            <a:off x="6872893" y="5346896"/>
            <a:ext cx="1212897" cy="283509"/>
          </a:xfrm>
          <a:prstGeom prst="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n-US" sz="1400" dirty="0"/>
          </a:p>
        </p:txBody>
      </p:sp>
      <p:sp>
        <p:nvSpPr>
          <p:cNvPr id="125" name="TextBox 124">
            <a:extLst>
              <a:ext uri="{FF2B5EF4-FFF2-40B4-BE49-F238E27FC236}">
                <a16:creationId xmlns:a16="http://schemas.microsoft.com/office/drawing/2014/main" id="{DC057C68-3FB6-06A0-CD9E-1B0E115C60E5}"/>
              </a:ext>
            </a:extLst>
          </p:cNvPr>
          <p:cNvSpPr txBox="1"/>
          <p:nvPr/>
        </p:nvSpPr>
        <p:spPr>
          <a:xfrm>
            <a:off x="6845272" y="4748448"/>
            <a:ext cx="1353376" cy="523220"/>
          </a:xfrm>
          <a:prstGeom prst="rect">
            <a:avLst/>
          </a:prstGeom>
          <a:noFill/>
        </p:spPr>
        <p:txBody>
          <a:bodyPr wrap="square">
            <a:spAutoFit/>
          </a:bodyPr>
          <a:lstStyle/>
          <a:p>
            <a:pPr algn="ctr"/>
            <a:r>
              <a:rPr lang="en-US" sz="1400" dirty="0"/>
              <a:t>  VSI Python API</a:t>
            </a:r>
            <a:br>
              <a:rPr lang="en-US" sz="1400" dirty="0"/>
            </a:br>
            <a:r>
              <a:rPr lang="en-US" sz="1400" dirty="0"/>
              <a:t>(arm_vsi6.py)</a:t>
            </a:r>
            <a:endParaRPr lang="en-GB" sz="1400" dirty="0"/>
          </a:p>
        </p:txBody>
      </p:sp>
      <p:sp>
        <p:nvSpPr>
          <p:cNvPr id="126" name="TextBox 125">
            <a:extLst>
              <a:ext uri="{FF2B5EF4-FFF2-40B4-BE49-F238E27FC236}">
                <a16:creationId xmlns:a16="http://schemas.microsoft.com/office/drawing/2014/main" id="{0D649FD8-53EF-53AF-EB60-562EA090653A}"/>
              </a:ext>
            </a:extLst>
          </p:cNvPr>
          <p:cNvSpPr txBox="1"/>
          <p:nvPr/>
        </p:nvSpPr>
        <p:spPr>
          <a:xfrm>
            <a:off x="6904673" y="5325338"/>
            <a:ext cx="1149335" cy="307777"/>
          </a:xfrm>
          <a:prstGeom prst="rect">
            <a:avLst/>
          </a:prstGeom>
          <a:noFill/>
        </p:spPr>
        <p:txBody>
          <a:bodyPr wrap="square">
            <a:spAutoFit/>
          </a:bodyPr>
          <a:lstStyle/>
          <a:p>
            <a:r>
              <a:rPr lang="en-US" sz="1400" dirty="0"/>
              <a:t>vsi_video.py</a:t>
            </a:r>
          </a:p>
        </p:txBody>
      </p:sp>
      <p:cxnSp>
        <p:nvCxnSpPr>
          <p:cNvPr id="139" name="Straight Arrow Connector 138">
            <a:extLst>
              <a:ext uri="{FF2B5EF4-FFF2-40B4-BE49-F238E27FC236}">
                <a16:creationId xmlns:a16="http://schemas.microsoft.com/office/drawing/2014/main" id="{9877731E-4E13-9E40-6462-33869E83D644}"/>
              </a:ext>
            </a:extLst>
          </p:cNvPr>
          <p:cNvCxnSpPr>
            <a:cxnSpLocks/>
            <a:endCxn id="126" idx="1"/>
          </p:cNvCxnSpPr>
          <p:nvPr/>
        </p:nvCxnSpPr>
        <p:spPr>
          <a:xfrm flipV="1">
            <a:off x="6412698" y="5479227"/>
            <a:ext cx="491975" cy="4291"/>
          </a:xfrm>
          <a:prstGeom prst="straightConnector1">
            <a:avLst/>
          </a:prstGeom>
          <a:ln w="19050">
            <a:solidFill>
              <a:schemeClr val="tx1">
                <a:lumMod val="65000"/>
                <a:lumOff val="35000"/>
              </a:schemeClr>
            </a:solidFill>
            <a:prstDash val="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9DCE154-4CD1-04C2-38B0-7EE0078FBEC7}"/>
              </a:ext>
            </a:extLst>
          </p:cNvPr>
          <p:cNvCxnSpPr>
            <a:cxnSpLocks/>
            <a:stCxn id="69" idx="3"/>
            <a:endCxn id="68" idx="1"/>
          </p:cNvCxnSpPr>
          <p:nvPr/>
        </p:nvCxnSpPr>
        <p:spPr>
          <a:xfrm flipV="1">
            <a:off x="4889857" y="5483518"/>
            <a:ext cx="441267" cy="3860"/>
          </a:xfrm>
          <a:prstGeom prst="straightConnector1">
            <a:avLst/>
          </a:prstGeom>
          <a:ln w="19050">
            <a:solidFill>
              <a:schemeClr val="tx1">
                <a:lumMod val="65000"/>
                <a:lumOff val="35000"/>
              </a:schemeClr>
            </a:solidFill>
            <a:prstDash val="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A872D2D6-A6E2-31A6-3D44-08CC563D4B4C}"/>
              </a:ext>
            </a:extLst>
          </p:cNvPr>
          <p:cNvCxnSpPr>
            <a:cxnSpLocks/>
            <a:stCxn id="97" idx="3"/>
            <a:endCxn id="69" idx="1"/>
          </p:cNvCxnSpPr>
          <p:nvPr/>
        </p:nvCxnSpPr>
        <p:spPr>
          <a:xfrm flipV="1">
            <a:off x="2129354" y="5487378"/>
            <a:ext cx="1678929" cy="8892"/>
          </a:xfrm>
          <a:prstGeom prst="straightConnector1">
            <a:avLst/>
          </a:prstGeom>
          <a:ln w="19050">
            <a:solidFill>
              <a:schemeClr val="tx1">
                <a:lumMod val="65000"/>
                <a:lumOff val="35000"/>
              </a:schemeClr>
            </a:solidFill>
            <a:prstDash val="dash"/>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F43B5253-93B6-49E0-01CC-EF13EDEBF4C3}"/>
              </a:ext>
            </a:extLst>
          </p:cNvPr>
          <p:cNvCxnSpPr>
            <a:cxnSpLocks/>
            <a:stCxn id="57" idx="1"/>
            <a:endCxn id="98" idx="3"/>
          </p:cNvCxnSpPr>
          <p:nvPr/>
        </p:nvCxnSpPr>
        <p:spPr>
          <a:xfrm flipH="1" flipV="1">
            <a:off x="2125225" y="4286852"/>
            <a:ext cx="695566" cy="5848"/>
          </a:xfrm>
          <a:prstGeom prst="straightConnector1">
            <a:avLst/>
          </a:prstGeom>
          <a:ln w="19050">
            <a:solidFill>
              <a:schemeClr val="tx1">
                <a:lumMod val="85000"/>
                <a:lumOff val="15000"/>
              </a:schemeClr>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F0AE557B-AF7E-59B7-DE9C-35F620C729DA}"/>
              </a:ext>
            </a:extLst>
          </p:cNvPr>
          <p:cNvCxnSpPr>
            <a:cxnSpLocks/>
            <a:stCxn id="56" idx="1"/>
          </p:cNvCxnSpPr>
          <p:nvPr/>
        </p:nvCxnSpPr>
        <p:spPr>
          <a:xfrm flipH="1">
            <a:off x="3891966" y="4302092"/>
            <a:ext cx="154164" cy="0"/>
          </a:xfrm>
          <a:prstGeom prst="straightConnector1">
            <a:avLst/>
          </a:prstGeom>
          <a:ln w="19050">
            <a:solidFill>
              <a:schemeClr val="tx1">
                <a:lumMod val="85000"/>
                <a:lumOff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0608D60-0F9D-06C2-929A-B18F7223E390}"/>
              </a:ext>
            </a:extLst>
          </p:cNvPr>
          <p:cNvCxnSpPr>
            <a:cxnSpLocks/>
            <a:stCxn id="44" idx="1"/>
            <a:endCxn id="56" idx="3"/>
          </p:cNvCxnSpPr>
          <p:nvPr/>
        </p:nvCxnSpPr>
        <p:spPr>
          <a:xfrm flipH="1" flipV="1">
            <a:off x="5127704" y="4302092"/>
            <a:ext cx="173021" cy="7804"/>
          </a:xfrm>
          <a:prstGeom prst="straightConnector1">
            <a:avLst/>
          </a:prstGeom>
          <a:ln w="19050">
            <a:solidFill>
              <a:schemeClr val="tx1">
                <a:lumMod val="85000"/>
                <a:lumOff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7E49AB8-36F0-3C57-6304-0B88BF6FE3FF}"/>
              </a:ext>
            </a:extLst>
          </p:cNvPr>
          <p:cNvCxnSpPr>
            <a:cxnSpLocks/>
            <a:stCxn id="61" idx="1"/>
            <a:endCxn id="44" idx="3"/>
          </p:cNvCxnSpPr>
          <p:nvPr/>
        </p:nvCxnSpPr>
        <p:spPr>
          <a:xfrm flipH="1" flipV="1">
            <a:off x="6382299" y="4309896"/>
            <a:ext cx="490594" cy="855"/>
          </a:xfrm>
          <a:prstGeom prst="straightConnector1">
            <a:avLst/>
          </a:prstGeom>
          <a:ln w="19050">
            <a:solidFill>
              <a:schemeClr val="tx1">
                <a:lumMod val="85000"/>
                <a:lumOff val="15000"/>
              </a:schemeClr>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8E4C59AF-32E1-821C-18FB-4C4ABDDC65EB}"/>
              </a:ext>
            </a:extLst>
          </p:cNvPr>
          <p:cNvCxnSpPr>
            <a:cxnSpLocks/>
          </p:cNvCxnSpPr>
          <p:nvPr/>
        </p:nvCxnSpPr>
        <p:spPr>
          <a:xfrm flipH="1">
            <a:off x="2095938" y="2274166"/>
            <a:ext cx="639576" cy="0"/>
          </a:xfrm>
          <a:prstGeom prst="straightConnector1">
            <a:avLst/>
          </a:prstGeom>
          <a:ln w="19050">
            <a:solidFill>
              <a:schemeClr val="tx1">
                <a:lumMod val="85000"/>
                <a:lumOff val="15000"/>
              </a:schemeClr>
            </a:solidFill>
            <a:headEnd type="none" w="med" len="lg"/>
            <a:tailEnd type="non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6C9577E0-3C94-A73F-6F76-5F74DCD17573}"/>
              </a:ext>
            </a:extLst>
          </p:cNvPr>
          <p:cNvCxnSpPr>
            <a:cxnSpLocks/>
          </p:cNvCxnSpPr>
          <p:nvPr/>
        </p:nvCxnSpPr>
        <p:spPr>
          <a:xfrm>
            <a:off x="2095938" y="2722031"/>
            <a:ext cx="639576" cy="0"/>
          </a:xfrm>
          <a:prstGeom prst="straightConnector1">
            <a:avLst/>
          </a:prstGeom>
          <a:ln w="19050">
            <a:solidFill>
              <a:schemeClr val="tx1">
                <a:lumMod val="65000"/>
                <a:lumOff val="35000"/>
              </a:schemeClr>
            </a:solidFill>
            <a:prstDash val="dash"/>
            <a:headEnd type="none" w="med" len="lg"/>
            <a:tailEnd type="non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7BA8EA38-7641-8B7C-2C08-8157C99C001D}"/>
              </a:ext>
            </a:extLst>
          </p:cNvPr>
          <p:cNvSpPr txBox="1"/>
          <p:nvPr/>
        </p:nvSpPr>
        <p:spPr>
          <a:xfrm>
            <a:off x="780166" y="2114642"/>
            <a:ext cx="1339443" cy="307777"/>
          </a:xfrm>
          <a:prstGeom prst="rect">
            <a:avLst/>
          </a:prstGeom>
          <a:noFill/>
        </p:spPr>
        <p:txBody>
          <a:bodyPr wrap="square" rtlCol="0">
            <a:spAutoFit/>
          </a:bodyPr>
          <a:lstStyle/>
          <a:p>
            <a:r>
              <a:rPr lang="en-US" sz="1400" dirty="0"/>
              <a:t>Input stream</a:t>
            </a:r>
          </a:p>
        </p:txBody>
      </p:sp>
      <p:sp>
        <p:nvSpPr>
          <p:cNvPr id="182" name="TextBox 181">
            <a:extLst>
              <a:ext uri="{FF2B5EF4-FFF2-40B4-BE49-F238E27FC236}">
                <a16:creationId xmlns:a16="http://schemas.microsoft.com/office/drawing/2014/main" id="{590E5CC7-029A-A5C3-8FB3-724C759B66C4}"/>
              </a:ext>
            </a:extLst>
          </p:cNvPr>
          <p:cNvSpPr txBox="1"/>
          <p:nvPr/>
        </p:nvSpPr>
        <p:spPr>
          <a:xfrm>
            <a:off x="727246" y="2449788"/>
            <a:ext cx="1445281" cy="523220"/>
          </a:xfrm>
          <a:prstGeom prst="rect">
            <a:avLst/>
          </a:prstGeom>
          <a:noFill/>
        </p:spPr>
        <p:txBody>
          <a:bodyPr wrap="square" rtlCol="0">
            <a:spAutoFit/>
          </a:bodyPr>
          <a:lstStyle/>
          <a:p>
            <a:r>
              <a:rPr lang="en-US" sz="1400" dirty="0"/>
              <a:t>Output stream</a:t>
            </a:r>
            <a:br>
              <a:rPr lang="en-US" sz="1400" dirty="0"/>
            </a:br>
            <a:r>
              <a:rPr lang="en-US" sz="1400" dirty="0"/>
              <a:t>    (optional)</a:t>
            </a:r>
          </a:p>
        </p:txBody>
      </p:sp>
      <p:cxnSp>
        <p:nvCxnSpPr>
          <p:cNvPr id="189" name="Connector: Elbow 188">
            <a:extLst>
              <a:ext uri="{FF2B5EF4-FFF2-40B4-BE49-F238E27FC236}">
                <a16:creationId xmlns:a16="http://schemas.microsoft.com/office/drawing/2014/main" id="{DF093042-7443-8C95-0D42-4D7245704135}"/>
              </a:ext>
            </a:extLst>
          </p:cNvPr>
          <p:cNvCxnSpPr>
            <a:cxnSpLocks/>
          </p:cNvCxnSpPr>
          <p:nvPr/>
        </p:nvCxnSpPr>
        <p:spPr>
          <a:xfrm>
            <a:off x="6964679" y="1632160"/>
            <a:ext cx="2263123" cy="195644"/>
          </a:xfrm>
          <a:prstGeom prst="bentConnector3">
            <a:avLst>
              <a:gd name="adj1" fmla="val 99832"/>
            </a:avLst>
          </a:prstGeom>
          <a:ln w="19050">
            <a:solidFill>
              <a:schemeClr val="tx1">
                <a:lumMod val="65000"/>
                <a:lumOff val="35000"/>
              </a:schemeClr>
            </a:solidFill>
            <a:prstDash val="dash"/>
            <a:headEnd w="med" len="lg"/>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797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E2E5A4-DA5E-4D0B-6E52-2DA0D76D4E4B}"/>
              </a:ext>
            </a:extLst>
          </p:cNvPr>
          <p:cNvSpPr/>
          <p:nvPr/>
        </p:nvSpPr>
        <p:spPr>
          <a:xfrm>
            <a:off x="4887347" y="158750"/>
            <a:ext cx="6656953" cy="329838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D17EA8D-9674-C63C-C0C5-5E855F62B6A9}"/>
              </a:ext>
            </a:extLst>
          </p:cNvPr>
          <p:cNvSpPr/>
          <p:nvPr/>
        </p:nvSpPr>
        <p:spPr>
          <a:xfrm>
            <a:off x="8491452" y="3943414"/>
            <a:ext cx="2155230" cy="10187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F37BCF3-67A0-8EF9-E76A-DF1912D542B2}"/>
              </a:ext>
            </a:extLst>
          </p:cNvPr>
          <p:cNvSpPr/>
          <p:nvPr/>
        </p:nvSpPr>
        <p:spPr>
          <a:xfrm>
            <a:off x="8495487" y="4217339"/>
            <a:ext cx="1278665" cy="6214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98429ED6-71A8-9F8B-88FA-ADCB0327E5EA}"/>
              </a:ext>
            </a:extLst>
          </p:cNvPr>
          <p:cNvSpPr/>
          <p:nvPr/>
        </p:nvSpPr>
        <p:spPr>
          <a:xfrm>
            <a:off x="3117038" y="5261131"/>
            <a:ext cx="5017312" cy="12808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C9964488-60B2-4050-0CA5-0BBA2F70539D}"/>
              </a:ext>
            </a:extLst>
          </p:cNvPr>
          <p:cNvSpPr/>
          <p:nvPr/>
        </p:nvSpPr>
        <p:spPr>
          <a:xfrm>
            <a:off x="320512" y="3691118"/>
            <a:ext cx="7985445" cy="294320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Rectangle 15">
            <a:extLst>
              <a:ext uri="{FF2B5EF4-FFF2-40B4-BE49-F238E27FC236}">
                <a16:creationId xmlns:a16="http://schemas.microsoft.com/office/drawing/2014/main" id="{62E5D6C9-C0B7-7C8A-A2CB-FC2AAAED8280}"/>
              </a:ext>
            </a:extLst>
          </p:cNvPr>
          <p:cNvSpPr/>
          <p:nvPr/>
        </p:nvSpPr>
        <p:spPr>
          <a:xfrm>
            <a:off x="8509000" y="5403850"/>
            <a:ext cx="2137682" cy="10187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FA53F5-AE43-353F-37B2-2F196DF2271D}"/>
              </a:ext>
            </a:extLst>
          </p:cNvPr>
          <p:cNvSpPr/>
          <p:nvPr/>
        </p:nvSpPr>
        <p:spPr>
          <a:xfrm>
            <a:off x="483569" y="4043534"/>
            <a:ext cx="2022528" cy="95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Video input</a:t>
            </a:r>
          </a:p>
          <a:p>
            <a:pPr algn="ctr"/>
            <a:r>
              <a:rPr lang="en-US" sz="1200" dirty="0"/>
              <a:t>(PC camera, bmp, </a:t>
            </a:r>
            <a:r>
              <a:rPr lang="en-US" sz="1200" dirty="0" err="1"/>
              <a:t>png</a:t>
            </a:r>
            <a:r>
              <a:rPr lang="en-US" sz="1200" dirty="0"/>
              <a:t>, jpg, </a:t>
            </a:r>
            <a:r>
              <a:rPr lang="en-US" sz="1200" dirty="0" err="1"/>
              <a:t>wmv</a:t>
            </a:r>
            <a:r>
              <a:rPr lang="en-US" sz="1200" dirty="0"/>
              <a:t>, </a:t>
            </a:r>
            <a:r>
              <a:rPr lang="en-US" sz="1200" dirty="0" err="1"/>
              <a:t>avi</a:t>
            </a:r>
            <a:r>
              <a:rPr lang="en-US" sz="1200" dirty="0"/>
              <a:t>, mp4)</a:t>
            </a:r>
          </a:p>
        </p:txBody>
      </p:sp>
      <p:sp>
        <p:nvSpPr>
          <p:cNvPr id="3" name="Rectangle 2">
            <a:extLst>
              <a:ext uri="{FF2B5EF4-FFF2-40B4-BE49-F238E27FC236}">
                <a16:creationId xmlns:a16="http://schemas.microsoft.com/office/drawing/2014/main" id="{E5A8AD1B-EC49-E2C9-6453-D8EFFC06EDE3}"/>
              </a:ext>
            </a:extLst>
          </p:cNvPr>
          <p:cNvSpPr/>
          <p:nvPr/>
        </p:nvSpPr>
        <p:spPr>
          <a:xfrm>
            <a:off x="475708" y="5546712"/>
            <a:ext cx="2022528" cy="95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Video output</a:t>
            </a:r>
          </a:p>
          <a:p>
            <a:pPr algn="ctr"/>
            <a:r>
              <a:rPr lang="en-US" sz="1200" dirty="0"/>
              <a:t>(PC screen, bmp, </a:t>
            </a:r>
            <a:r>
              <a:rPr lang="en-US" sz="1200" dirty="0" err="1"/>
              <a:t>png</a:t>
            </a:r>
            <a:r>
              <a:rPr lang="en-US" sz="1200" dirty="0"/>
              <a:t>, jpg, </a:t>
            </a:r>
            <a:r>
              <a:rPr lang="en-US" sz="1200" dirty="0" err="1"/>
              <a:t>wmv</a:t>
            </a:r>
            <a:r>
              <a:rPr lang="en-US" sz="1200" dirty="0"/>
              <a:t>, </a:t>
            </a:r>
            <a:r>
              <a:rPr lang="en-US" sz="1200" dirty="0" err="1"/>
              <a:t>avi</a:t>
            </a:r>
            <a:r>
              <a:rPr lang="en-US" sz="1200" dirty="0"/>
              <a:t>, mp4)</a:t>
            </a:r>
          </a:p>
        </p:txBody>
      </p:sp>
      <p:sp>
        <p:nvSpPr>
          <p:cNvPr id="6" name="Rectangle 5">
            <a:extLst>
              <a:ext uri="{FF2B5EF4-FFF2-40B4-BE49-F238E27FC236}">
                <a16:creationId xmlns:a16="http://schemas.microsoft.com/office/drawing/2014/main" id="{212B332A-B5FF-05B6-B14E-1F8985EEAE9E}"/>
              </a:ext>
            </a:extLst>
          </p:cNvPr>
          <p:cNvSpPr/>
          <p:nvPr/>
        </p:nvSpPr>
        <p:spPr>
          <a:xfrm>
            <a:off x="3117038" y="3793828"/>
            <a:ext cx="5017312" cy="13275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4" name="Arrow: Right 3">
            <a:extLst>
              <a:ext uri="{FF2B5EF4-FFF2-40B4-BE49-F238E27FC236}">
                <a16:creationId xmlns:a16="http://schemas.microsoft.com/office/drawing/2014/main" id="{B3609135-CEEB-4677-140B-1C9215865EFD}"/>
              </a:ext>
            </a:extLst>
          </p:cNvPr>
          <p:cNvSpPr/>
          <p:nvPr/>
        </p:nvSpPr>
        <p:spPr>
          <a:xfrm>
            <a:off x="2506097" y="4423242"/>
            <a:ext cx="749356" cy="18598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Arrow: Right 4">
            <a:extLst>
              <a:ext uri="{FF2B5EF4-FFF2-40B4-BE49-F238E27FC236}">
                <a16:creationId xmlns:a16="http://schemas.microsoft.com/office/drawing/2014/main" id="{515159EC-C7C4-3AC0-55A6-C0E5F436B42E}"/>
              </a:ext>
            </a:extLst>
          </p:cNvPr>
          <p:cNvSpPr/>
          <p:nvPr/>
        </p:nvSpPr>
        <p:spPr>
          <a:xfrm rot="10800000">
            <a:off x="2500298" y="5951141"/>
            <a:ext cx="1264752" cy="18598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63FCC808-8D9D-1B2C-BCF3-D8CFF5BFC5C4}"/>
              </a:ext>
            </a:extLst>
          </p:cNvPr>
          <p:cNvSpPr txBox="1"/>
          <p:nvPr/>
        </p:nvSpPr>
        <p:spPr>
          <a:xfrm>
            <a:off x="2990524" y="3853158"/>
            <a:ext cx="3317393" cy="369332"/>
          </a:xfrm>
          <a:prstGeom prst="rect">
            <a:avLst/>
          </a:prstGeom>
          <a:noFill/>
        </p:spPr>
        <p:txBody>
          <a:bodyPr wrap="square" rtlCol="0">
            <a:spAutoFit/>
          </a:bodyPr>
          <a:lstStyle/>
          <a:p>
            <a:pPr algn="ctr"/>
            <a:r>
              <a:rPr lang="en-US" dirty="0"/>
              <a:t>VSI Video Server: Stream In</a:t>
            </a:r>
          </a:p>
        </p:txBody>
      </p:sp>
      <p:sp>
        <p:nvSpPr>
          <p:cNvPr id="9" name="Rectangle: Rounded Corners 8">
            <a:extLst>
              <a:ext uri="{FF2B5EF4-FFF2-40B4-BE49-F238E27FC236}">
                <a16:creationId xmlns:a16="http://schemas.microsoft.com/office/drawing/2014/main" id="{57792142-AC9F-757A-9C1B-EC5BA7557738}"/>
              </a:ext>
            </a:extLst>
          </p:cNvPr>
          <p:cNvSpPr/>
          <p:nvPr/>
        </p:nvSpPr>
        <p:spPr>
          <a:xfrm>
            <a:off x="4887347" y="4230849"/>
            <a:ext cx="1433592" cy="789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Crop/resize</a:t>
            </a:r>
          </a:p>
        </p:txBody>
      </p:sp>
      <p:sp>
        <p:nvSpPr>
          <p:cNvPr id="10" name="Rectangle: Rounded Corners 9">
            <a:extLst>
              <a:ext uri="{FF2B5EF4-FFF2-40B4-BE49-F238E27FC236}">
                <a16:creationId xmlns:a16="http://schemas.microsoft.com/office/drawing/2014/main" id="{DF6A54B1-2A6D-D5FF-23AF-54B25EC395E2}"/>
              </a:ext>
            </a:extLst>
          </p:cNvPr>
          <p:cNvSpPr/>
          <p:nvPr/>
        </p:nvSpPr>
        <p:spPr>
          <a:xfrm>
            <a:off x="3770992" y="5674376"/>
            <a:ext cx="1433592" cy="789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Change color space</a:t>
            </a:r>
          </a:p>
        </p:txBody>
      </p:sp>
      <p:sp>
        <p:nvSpPr>
          <p:cNvPr id="11" name="Rectangle: Rounded Corners 10">
            <a:extLst>
              <a:ext uri="{FF2B5EF4-FFF2-40B4-BE49-F238E27FC236}">
                <a16:creationId xmlns:a16="http://schemas.microsoft.com/office/drawing/2014/main" id="{3963E5DC-4EA7-76FA-A3CC-E4AB31B5690E}"/>
              </a:ext>
            </a:extLst>
          </p:cNvPr>
          <p:cNvSpPr/>
          <p:nvPr/>
        </p:nvSpPr>
        <p:spPr>
          <a:xfrm>
            <a:off x="6504338" y="4237976"/>
            <a:ext cx="1433592" cy="789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Change color space</a:t>
            </a:r>
          </a:p>
        </p:txBody>
      </p:sp>
      <p:sp>
        <p:nvSpPr>
          <p:cNvPr id="12" name="Rectangle: Rounded Corners 11">
            <a:extLst>
              <a:ext uri="{FF2B5EF4-FFF2-40B4-BE49-F238E27FC236}">
                <a16:creationId xmlns:a16="http://schemas.microsoft.com/office/drawing/2014/main" id="{CA5432B9-CC4D-E619-98D1-39EE524BD5EC}"/>
              </a:ext>
            </a:extLst>
          </p:cNvPr>
          <p:cNvSpPr/>
          <p:nvPr/>
        </p:nvSpPr>
        <p:spPr>
          <a:xfrm>
            <a:off x="6495457" y="5677775"/>
            <a:ext cx="1433592" cy="789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Crop/resize</a:t>
            </a:r>
          </a:p>
        </p:txBody>
      </p:sp>
      <p:sp>
        <p:nvSpPr>
          <p:cNvPr id="34" name="Rectangle 33">
            <a:extLst>
              <a:ext uri="{FF2B5EF4-FFF2-40B4-BE49-F238E27FC236}">
                <a16:creationId xmlns:a16="http://schemas.microsoft.com/office/drawing/2014/main" id="{217C892E-B665-DEF3-CAB1-4F7CB4E4EB8F}"/>
              </a:ext>
            </a:extLst>
          </p:cNvPr>
          <p:cNvSpPr/>
          <p:nvPr/>
        </p:nvSpPr>
        <p:spPr>
          <a:xfrm>
            <a:off x="8513035" y="5677775"/>
            <a:ext cx="1278665" cy="6214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ADBB5FFA-3E53-3FAF-A7FE-51A08AD01253}"/>
              </a:ext>
            </a:extLst>
          </p:cNvPr>
          <p:cNvSpPr/>
          <p:nvPr/>
        </p:nvSpPr>
        <p:spPr>
          <a:xfrm>
            <a:off x="7937930" y="4539571"/>
            <a:ext cx="557183" cy="20147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BE77B976-6781-45E2-BD6A-06D982A8403F}"/>
              </a:ext>
            </a:extLst>
          </p:cNvPr>
          <p:cNvSpPr/>
          <p:nvPr/>
        </p:nvSpPr>
        <p:spPr>
          <a:xfrm rot="10800000">
            <a:off x="7931111" y="5994946"/>
            <a:ext cx="567842" cy="20147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D768D5DE-5025-0871-35EA-C0C4D742D8B0}"/>
              </a:ext>
            </a:extLst>
          </p:cNvPr>
          <p:cNvSpPr txBox="1"/>
          <p:nvPr/>
        </p:nvSpPr>
        <p:spPr>
          <a:xfrm>
            <a:off x="8220366" y="3900083"/>
            <a:ext cx="1922133" cy="369332"/>
          </a:xfrm>
          <a:prstGeom prst="rect">
            <a:avLst/>
          </a:prstGeom>
          <a:noFill/>
        </p:spPr>
        <p:txBody>
          <a:bodyPr wrap="square" rtlCol="0">
            <a:spAutoFit/>
          </a:bodyPr>
          <a:lstStyle/>
          <a:p>
            <a:pPr algn="ctr"/>
            <a:r>
              <a:rPr lang="en-US" dirty="0"/>
              <a:t>VSI</a:t>
            </a:r>
          </a:p>
        </p:txBody>
      </p:sp>
      <p:sp>
        <p:nvSpPr>
          <p:cNvPr id="35" name="TextBox 34">
            <a:extLst>
              <a:ext uri="{FF2B5EF4-FFF2-40B4-BE49-F238E27FC236}">
                <a16:creationId xmlns:a16="http://schemas.microsoft.com/office/drawing/2014/main" id="{DCAB7808-F5B5-2BF6-576D-4B24D61D814B}"/>
              </a:ext>
            </a:extLst>
          </p:cNvPr>
          <p:cNvSpPr txBox="1"/>
          <p:nvPr/>
        </p:nvSpPr>
        <p:spPr>
          <a:xfrm>
            <a:off x="8546696" y="5787085"/>
            <a:ext cx="1211341" cy="369332"/>
          </a:xfrm>
          <a:prstGeom prst="rect">
            <a:avLst/>
          </a:prstGeom>
          <a:noFill/>
        </p:spPr>
        <p:txBody>
          <a:bodyPr wrap="square" rtlCol="0">
            <a:spAutoFit/>
          </a:bodyPr>
          <a:lstStyle/>
          <a:p>
            <a:pPr algn="ctr"/>
            <a:r>
              <a:rPr lang="en-US" dirty="0"/>
              <a:t>VSI Video</a:t>
            </a:r>
          </a:p>
        </p:txBody>
      </p:sp>
      <p:sp>
        <p:nvSpPr>
          <p:cNvPr id="38" name="Rectangle: Rounded Corners 37">
            <a:extLst>
              <a:ext uri="{FF2B5EF4-FFF2-40B4-BE49-F238E27FC236}">
                <a16:creationId xmlns:a16="http://schemas.microsoft.com/office/drawing/2014/main" id="{C8FE73E9-9C3A-5EAF-5C31-391628A8720A}"/>
              </a:ext>
            </a:extLst>
          </p:cNvPr>
          <p:cNvSpPr/>
          <p:nvPr/>
        </p:nvSpPr>
        <p:spPr>
          <a:xfrm>
            <a:off x="3269340" y="4230849"/>
            <a:ext cx="1433592" cy="789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Frame drop</a:t>
            </a:r>
          </a:p>
        </p:txBody>
      </p:sp>
      <p:sp>
        <p:nvSpPr>
          <p:cNvPr id="39" name="Arrow: Right 38">
            <a:extLst>
              <a:ext uri="{FF2B5EF4-FFF2-40B4-BE49-F238E27FC236}">
                <a16:creationId xmlns:a16="http://schemas.microsoft.com/office/drawing/2014/main" id="{DBE2C175-8974-C375-FB84-58DC7F2D581C}"/>
              </a:ext>
            </a:extLst>
          </p:cNvPr>
          <p:cNvSpPr/>
          <p:nvPr/>
        </p:nvSpPr>
        <p:spPr>
          <a:xfrm>
            <a:off x="4707768" y="4539571"/>
            <a:ext cx="188672" cy="18598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Arrow: Right 39">
            <a:extLst>
              <a:ext uri="{FF2B5EF4-FFF2-40B4-BE49-F238E27FC236}">
                <a16:creationId xmlns:a16="http://schemas.microsoft.com/office/drawing/2014/main" id="{82A45E55-3A69-60FF-BB10-B21EB9A8E4BD}"/>
              </a:ext>
            </a:extLst>
          </p:cNvPr>
          <p:cNvSpPr/>
          <p:nvPr/>
        </p:nvSpPr>
        <p:spPr>
          <a:xfrm>
            <a:off x="6330627" y="4539571"/>
            <a:ext cx="188672" cy="18598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Arrow: Right 40">
            <a:extLst>
              <a:ext uri="{FF2B5EF4-FFF2-40B4-BE49-F238E27FC236}">
                <a16:creationId xmlns:a16="http://schemas.microsoft.com/office/drawing/2014/main" id="{48CED3DB-B757-E793-A15D-4FB79EFC00AD}"/>
              </a:ext>
            </a:extLst>
          </p:cNvPr>
          <p:cNvSpPr/>
          <p:nvPr/>
        </p:nvSpPr>
        <p:spPr>
          <a:xfrm rot="10800000">
            <a:off x="5216296" y="5979370"/>
            <a:ext cx="1264752" cy="18598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0AA2FBB0-1493-7BB9-6BD8-A8D312625006}"/>
              </a:ext>
            </a:extLst>
          </p:cNvPr>
          <p:cNvSpPr txBox="1"/>
          <p:nvPr/>
        </p:nvSpPr>
        <p:spPr>
          <a:xfrm>
            <a:off x="280526" y="3691118"/>
            <a:ext cx="748331" cy="369332"/>
          </a:xfrm>
          <a:prstGeom prst="rect">
            <a:avLst/>
          </a:prstGeom>
          <a:noFill/>
        </p:spPr>
        <p:txBody>
          <a:bodyPr wrap="square" rtlCol="0">
            <a:spAutoFit/>
          </a:bodyPr>
          <a:lstStyle/>
          <a:p>
            <a:pPr algn="ctr"/>
            <a:r>
              <a:rPr lang="en-US" dirty="0"/>
              <a:t>PC</a:t>
            </a:r>
          </a:p>
        </p:txBody>
      </p:sp>
      <p:sp>
        <p:nvSpPr>
          <p:cNvPr id="13" name="TextBox 12">
            <a:extLst>
              <a:ext uri="{FF2B5EF4-FFF2-40B4-BE49-F238E27FC236}">
                <a16:creationId xmlns:a16="http://schemas.microsoft.com/office/drawing/2014/main" id="{B6EE754F-0C89-0728-A05A-871055F38775}"/>
              </a:ext>
            </a:extLst>
          </p:cNvPr>
          <p:cNvSpPr txBox="1"/>
          <p:nvPr/>
        </p:nvSpPr>
        <p:spPr>
          <a:xfrm>
            <a:off x="3044784" y="5292345"/>
            <a:ext cx="3319493" cy="369332"/>
          </a:xfrm>
          <a:prstGeom prst="rect">
            <a:avLst/>
          </a:prstGeom>
          <a:noFill/>
        </p:spPr>
        <p:txBody>
          <a:bodyPr wrap="square" rtlCol="0">
            <a:spAutoFit/>
          </a:bodyPr>
          <a:lstStyle/>
          <a:p>
            <a:pPr algn="ctr"/>
            <a:r>
              <a:rPr lang="en-US" dirty="0"/>
              <a:t>VSI Video Server: Stream Out</a:t>
            </a:r>
          </a:p>
        </p:txBody>
      </p:sp>
      <p:sp>
        <p:nvSpPr>
          <p:cNvPr id="43" name="TextBox 42">
            <a:extLst>
              <a:ext uri="{FF2B5EF4-FFF2-40B4-BE49-F238E27FC236}">
                <a16:creationId xmlns:a16="http://schemas.microsoft.com/office/drawing/2014/main" id="{2F278FAE-B3E4-1492-82A8-E5FCFB6A7212}"/>
              </a:ext>
            </a:extLst>
          </p:cNvPr>
          <p:cNvSpPr txBox="1"/>
          <p:nvPr/>
        </p:nvSpPr>
        <p:spPr>
          <a:xfrm>
            <a:off x="4487855" y="224853"/>
            <a:ext cx="2240153" cy="369332"/>
          </a:xfrm>
          <a:prstGeom prst="rect">
            <a:avLst/>
          </a:prstGeom>
          <a:noFill/>
        </p:spPr>
        <p:txBody>
          <a:bodyPr wrap="square" rtlCol="0">
            <a:spAutoFit/>
          </a:bodyPr>
          <a:lstStyle/>
          <a:p>
            <a:pPr algn="ctr"/>
            <a:r>
              <a:rPr lang="en-US" dirty="0"/>
              <a:t>Application</a:t>
            </a:r>
          </a:p>
        </p:txBody>
      </p:sp>
      <p:sp>
        <p:nvSpPr>
          <p:cNvPr id="15" name="Rectangle: Rounded Corners 14">
            <a:extLst>
              <a:ext uri="{FF2B5EF4-FFF2-40B4-BE49-F238E27FC236}">
                <a16:creationId xmlns:a16="http://schemas.microsoft.com/office/drawing/2014/main" id="{A77F178D-BAA9-ED32-0B31-B626B215DA06}"/>
              </a:ext>
            </a:extLst>
          </p:cNvPr>
          <p:cNvSpPr/>
          <p:nvPr/>
        </p:nvSpPr>
        <p:spPr>
          <a:xfrm>
            <a:off x="9866285" y="1593849"/>
            <a:ext cx="1526803" cy="14892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Video driver</a:t>
            </a:r>
          </a:p>
        </p:txBody>
      </p:sp>
      <p:sp>
        <p:nvSpPr>
          <p:cNvPr id="17" name="Rectangle: Rounded Corners 16">
            <a:extLst>
              <a:ext uri="{FF2B5EF4-FFF2-40B4-BE49-F238E27FC236}">
                <a16:creationId xmlns:a16="http://schemas.microsoft.com/office/drawing/2014/main" id="{AB2E3C61-B4DE-7108-3ACC-BBCB8F232699}"/>
              </a:ext>
            </a:extLst>
          </p:cNvPr>
          <p:cNvSpPr/>
          <p:nvPr/>
        </p:nvSpPr>
        <p:spPr>
          <a:xfrm>
            <a:off x="5168154" y="1240983"/>
            <a:ext cx="1433592" cy="9912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ML Algorithm</a:t>
            </a:r>
          </a:p>
        </p:txBody>
      </p:sp>
      <p:sp>
        <p:nvSpPr>
          <p:cNvPr id="18" name="Rectangle: Rounded Corners 17">
            <a:extLst>
              <a:ext uri="{FF2B5EF4-FFF2-40B4-BE49-F238E27FC236}">
                <a16:creationId xmlns:a16="http://schemas.microsoft.com/office/drawing/2014/main" id="{862C4754-1959-3578-D9F5-554D720CBA67}"/>
              </a:ext>
            </a:extLst>
          </p:cNvPr>
          <p:cNvSpPr/>
          <p:nvPr/>
        </p:nvSpPr>
        <p:spPr>
          <a:xfrm>
            <a:off x="6481048" y="2269217"/>
            <a:ext cx="1972741" cy="9912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Post-processing</a:t>
            </a:r>
          </a:p>
        </p:txBody>
      </p:sp>
      <p:sp>
        <p:nvSpPr>
          <p:cNvPr id="19" name="Arrow: Right 18">
            <a:extLst>
              <a:ext uri="{FF2B5EF4-FFF2-40B4-BE49-F238E27FC236}">
                <a16:creationId xmlns:a16="http://schemas.microsoft.com/office/drawing/2014/main" id="{693EA9F7-9B07-7198-44DB-C9D3A87C2ED1}"/>
              </a:ext>
            </a:extLst>
          </p:cNvPr>
          <p:cNvSpPr/>
          <p:nvPr/>
        </p:nvSpPr>
        <p:spPr>
          <a:xfrm rot="10800000">
            <a:off x="6601746" y="1727154"/>
            <a:ext cx="3264540" cy="20038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A8330C88-CBC9-E4A8-E978-A1879A325B95}"/>
              </a:ext>
            </a:extLst>
          </p:cNvPr>
          <p:cNvSpPr/>
          <p:nvPr/>
        </p:nvSpPr>
        <p:spPr>
          <a:xfrm>
            <a:off x="8453789" y="2687841"/>
            <a:ext cx="1412497" cy="20038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02425A39-2DB5-06C7-ED6F-40F902F3F213}"/>
              </a:ext>
            </a:extLst>
          </p:cNvPr>
          <p:cNvSpPr txBox="1"/>
          <p:nvPr/>
        </p:nvSpPr>
        <p:spPr>
          <a:xfrm>
            <a:off x="8509000" y="4320522"/>
            <a:ext cx="1211341" cy="369332"/>
          </a:xfrm>
          <a:prstGeom prst="rect">
            <a:avLst/>
          </a:prstGeom>
          <a:noFill/>
        </p:spPr>
        <p:txBody>
          <a:bodyPr wrap="square" rtlCol="0">
            <a:spAutoFit/>
          </a:bodyPr>
          <a:lstStyle/>
          <a:p>
            <a:pPr algn="ctr"/>
            <a:r>
              <a:rPr lang="en-US" dirty="0"/>
              <a:t>VSI Video</a:t>
            </a:r>
          </a:p>
        </p:txBody>
      </p:sp>
      <p:sp>
        <p:nvSpPr>
          <p:cNvPr id="30" name="TextBox 29">
            <a:extLst>
              <a:ext uri="{FF2B5EF4-FFF2-40B4-BE49-F238E27FC236}">
                <a16:creationId xmlns:a16="http://schemas.microsoft.com/office/drawing/2014/main" id="{88C9BC93-A3BD-70A9-F067-81705A90BB7D}"/>
              </a:ext>
            </a:extLst>
          </p:cNvPr>
          <p:cNvSpPr txBox="1"/>
          <p:nvPr/>
        </p:nvSpPr>
        <p:spPr>
          <a:xfrm>
            <a:off x="8281587" y="5355172"/>
            <a:ext cx="1922133" cy="369332"/>
          </a:xfrm>
          <a:prstGeom prst="rect">
            <a:avLst/>
          </a:prstGeom>
          <a:noFill/>
        </p:spPr>
        <p:txBody>
          <a:bodyPr wrap="square" rtlCol="0">
            <a:spAutoFit/>
          </a:bodyPr>
          <a:lstStyle/>
          <a:p>
            <a:pPr algn="ctr"/>
            <a:r>
              <a:rPr lang="en-US" dirty="0"/>
              <a:t>VSI</a:t>
            </a:r>
          </a:p>
        </p:txBody>
      </p:sp>
      <p:sp>
        <p:nvSpPr>
          <p:cNvPr id="32" name="Rectangle: Rounded Corners 31">
            <a:extLst>
              <a:ext uri="{FF2B5EF4-FFF2-40B4-BE49-F238E27FC236}">
                <a16:creationId xmlns:a16="http://schemas.microsoft.com/office/drawing/2014/main" id="{3AD3FD62-0A43-A6D7-8D76-C349EDBEA4C3}"/>
              </a:ext>
            </a:extLst>
          </p:cNvPr>
          <p:cNvSpPr/>
          <p:nvPr/>
        </p:nvSpPr>
        <p:spPr>
          <a:xfrm>
            <a:off x="9448800" y="735014"/>
            <a:ext cx="1824665" cy="45059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Control / Status</a:t>
            </a:r>
          </a:p>
        </p:txBody>
      </p:sp>
      <p:sp>
        <p:nvSpPr>
          <p:cNvPr id="59" name="Arrow: Up-Down 58">
            <a:extLst>
              <a:ext uri="{FF2B5EF4-FFF2-40B4-BE49-F238E27FC236}">
                <a16:creationId xmlns:a16="http://schemas.microsoft.com/office/drawing/2014/main" id="{FAB09726-B20A-93CF-9B13-9A94FCC2B3C1}"/>
              </a:ext>
            </a:extLst>
          </p:cNvPr>
          <p:cNvSpPr/>
          <p:nvPr/>
        </p:nvSpPr>
        <p:spPr>
          <a:xfrm>
            <a:off x="10344147" y="1185610"/>
            <a:ext cx="127000" cy="408238"/>
          </a:xfrm>
          <a:prstGeom prst="up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5" name="Arrow: Left-Right 64">
            <a:extLst>
              <a:ext uri="{FF2B5EF4-FFF2-40B4-BE49-F238E27FC236}">
                <a16:creationId xmlns:a16="http://schemas.microsoft.com/office/drawing/2014/main" id="{2D1BBCC4-6CAE-932F-DD0E-57599E794434}"/>
              </a:ext>
            </a:extLst>
          </p:cNvPr>
          <p:cNvSpPr/>
          <p:nvPr/>
        </p:nvSpPr>
        <p:spPr>
          <a:xfrm>
            <a:off x="8134350" y="4269415"/>
            <a:ext cx="360763" cy="102554"/>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6" name="Arrow: Left-Right 65">
            <a:extLst>
              <a:ext uri="{FF2B5EF4-FFF2-40B4-BE49-F238E27FC236}">
                <a16:creationId xmlns:a16="http://schemas.microsoft.com/office/drawing/2014/main" id="{B4288970-588A-F96C-215D-84781F6DB084}"/>
              </a:ext>
            </a:extLst>
          </p:cNvPr>
          <p:cNvSpPr/>
          <p:nvPr/>
        </p:nvSpPr>
        <p:spPr>
          <a:xfrm>
            <a:off x="8140930" y="5742595"/>
            <a:ext cx="360763" cy="102554"/>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8" name="Arrow: Left-Up 67">
            <a:extLst>
              <a:ext uri="{FF2B5EF4-FFF2-40B4-BE49-F238E27FC236}">
                <a16:creationId xmlns:a16="http://schemas.microsoft.com/office/drawing/2014/main" id="{21123551-12D1-0D69-0835-FBEC48BDA8AB}"/>
              </a:ext>
            </a:extLst>
          </p:cNvPr>
          <p:cNvSpPr/>
          <p:nvPr/>
        </p:nvSpPr>
        <p:spPr>
          <a:xfrm>
            <a:off x="9762719" y="3109052"/>
            <a:ext cx="436266" cy="1295854"/>
          </a:xfrm>
          <a:prstGeom prst="leftUpArrow">
            <a:avLst>
              <a:gd name="adj1" fmla="val 18393"/>
              <a:gd name="adj2" fmla="val 16995"/>
              <a:gd name="adj3" fmla="val 293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Arrow: Left-Up 68">
            <a:extLst>
              <a:ext uri="{FF2B5EF4-FFF2-40B4-BE49-F238E27FC236}">
                <a16:creationId xmlns:a16="http://schemas.microsoft.com/office/drawing/2014/main" id="{C77BB4AA-B79F-5950-D849-91AF6E96B0A0}"/>
              </a:ext>
            </a:extLst>
          </p:cNvPr>
          <p:cNvSpPr/>
          <p:nvPr/>
        </p:nvSpPr>
        <p:spPr>
          <a:xfrm>
            <a:off x="9791696" y="3089276"/>
            <a:ext cx="1227725" cy="2815416"/>
          </a:xfrm>
          <a:prstGeom prst="leftUpArrow">
            <a:avLst>
              <a:gd name="adj1" fmla="val 5642"/>
              <a:gd name="adj2" fmla="val 5384"/>
              <a:gd name="adj3" fmla="val 1126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0" name="TextBox 69">
            <a:extLst>
              <a:ext uri="{FF2B5EF4-FFF2-40B4-BE49-F238E27FC236}">
                <a16:creationId xmlns:a16="http://schemas.microsoft.com/office/drawing/2014/main" id="{3DC9B1C7-8DD2-5EA5-3713-BA152CC2DB22}"/>
              </a:ext>
            </a:extLst>
          </p:cNvPr>
          <p:cNvSpPr txBox="1"/>
          <p:nvPr/>
        </p:nvSpPr>
        <p:spPr>
          <a:xfrm>
            <a:off x="7691988" y="1464108"/>
            <a:ext cx="1728360" cy="369332"/>
          </a:xfrm>
          <a:prstGeom prst="rect">
            <a:avLst/>
          </a:prstGeom>
          <a:noFill/>
        </p:spPr>
        <p:txBody>
          <a:bodyPr wrap="square" rtlCol="0">
            <a:spAutoFit/>
          </a:bodyPr>
          <a:lstStyle/>
          <a:p>
            <a:r>
              <a:rPr lang="en-US" dirty="0"/>
              <a:t>Stream In</a:t>
            </a:r>
          </a:p>
        </p:txBody>
      </p:sp>
      <p:sp>
        <p:nvSpPr>
          <p:cNvPr id="71" name="TextBox 70">
            <a:extLst>
              <a:ext uri="{FF2B5EF4-FFF2-40B4-BE49-F238E27FC236}">
                <a16:creationId xmlns:a16="http://schemas.microsoft.com/office/drawing/2014/main" id="{DB883532-06DF-1FD0-5581-C28353777210}"/>
              </a:ext>
            </a:extLst>
          </p:cNvPr>
          <p:cNvSpPr txBox="1"/>
          <p:nvPr/>
        </p:nvSpPr>
        <p:spPr>
          <a:xfrm>
            <a:off x="8498953" y="2396469"/>
            <a:ext cx="1728360" cy="369332"/>
          </a:xfrm>
          <a:prstGeom prst="rect">
            <a:avLst/>
          </a:prstGeom>
          <a:noFill/>
        </p:spPr>
        <p:txBody>
          <a:bodyPr wrap="square" rtlCol="0">
            <a:spAutoFit/>
          </a:bodyPr>
          <a:lstStyle/>
          <a:p>
            <a:r>
              <a:rPr lang="en-US" dirty="0"/>
              <a:t>Stream Out</a:t>
            </a:r>
          </a:p>
        </p:txBody>
      </p:sp>
      <p:sp>
        <p:nvSpPr>
          <p:cNvPr id="72" name="Arrow: Bent-Up 71">
            <a:extLst>
              <a:ext uri="{FF2B5EF4-FFF2-40B4-BE49-F238E27FC236}">
                <a16:creationId xmlns:a16="http://schemas.microsoft.com/office/drawing/2014/main" id="{357A789A-4C2E-10E6-DFFB-1D0D4A8616FB}"/>
              </a:ext>
            </a:extLst>
          </p:cNvPr>
          <p:cNvSpPr/>
          <p:nvPr/>
        </p:nvSpPr>
        <p:spPr>
          <a:xfrm rot="5400000">
            <a:off x="5733097" y="2164267"/>
            <a:ext cx="638610" cy="809309"/>
          </a:xfrm>
          <a:prstGeom prst="bentUpArrow">
            <a:avLst>
              <a:gd name="adj1" fmla="val 13154"/>
              <a:gd name="adj2" fmla="val 18419"/>
              <a:gd name="adj3" fmla="val 342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Bent-Up 74">
            <a:extLst>
              <a:ext uri="{FF2B5EF4-FFF2-40B4-BE49-F238E27FC236}">
                <a16:creationId xmlns:a16="http://schemas.microsoft.com/office/drawing/2014/main" id="{63C6E3B3-CE76-175E-8EC1-D055E81FD35C}"/>
              </a:ext>
            </a:extLst>
          </p:cNvPr>
          <p:cNvSpPr/>
          <p:nvPr/>
        </p:nvSpPr>
        <p:spPr>
          <a:xfrm>
            <a:off x="9762345" y="3107361"/>
            <a:ext cx="727486" cy="1547864"/>
          </a:xfrm>
          <a:prstGeom prst="bentUpArrow">
            <a:avLst>
              <a:gd name="adj1" fmla="val 11034"/>
              <a:gd name="adj2" fmla="val 12343"/>
              <a:gd name="adj3" fmla="val 1889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7" name="Arrow: Bent-Up 76">
            <a:extLst>
              <a:ext uri="{FF2B5EF4-FFF2-40B4-BE49-F238E27FC236}">
                <a16:creationId xmlns:a16="http://schemas.microsoft.com/office/drawing/2014/main" id="{C8BF6569-E2C9-D5DA-35D9-075EF54EFD05}"/>
              </a:ext>
            </a:extLst>
          </p:cNvPr>
          <p:cNvSpPr/>
          <p:nvPr/>
        </p:nvSpPr>
        <p:spPr>
          <a:xfrm rot="16200000" flipH="1">
            <a:off x="8917657" y="3971164"/>
            <a:ext cx="3109446" cy="1381841"/>
          </a:xfrm>
          <a:prstGeom prst="bentUpArrow">
            <a:avLst>
              <a:gd name="adj1" fmla="val 5701"/>
              <a:gd name="adj2" fmla="val 5984"/>
              <a:gd name="adj3" fmla="val 11916"/>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99729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BFC041-21AB-46FA-9CE9-FBF2ED06AE71}"/>
              </a:ext>
            </a:extLst>
          </p:cNvPr>
          <p:cNvSpPr/>
          <p:nvPr/>
        </p:nvSpPr>
        <p:spPr>
          <a:xfrm>
            <a:off x="4144448" y="2477762"/>
            <a:ext cx="2708910" cy="2510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3340">
              <a:spcAft>
                <a:spcPts val="600"/>
              </a:spcAft>
            </a:pPr>
            <a:r>
              <a:rPr lang="en-US" sz="1800" dirty="0">
                <a:solidFill>
                  <a:schemeClr val="bg1"/>
                </a:solidFill>
              </a:rPr>
              <a:t>Arm FVP </a:t>
            </a:r>
          </a:p>
          <a:p>
            <a:pPr algn="ctr" defTabSz="453340">
              <a:spcAft>
                <a:spcPts val="0"/>
              </a:spcAft>
            </a:pPr>
            <a:r>
              <a:rPr lang="en-US" sz="1600" dirty="0">
                <a:solidFill>
                  <a:schemeClr val="bg1"/>
                </a:solidFill>
              </a:rPr>
              <a:t>(Fixed Virtual Platform,</a:t>
            </a:r>
          </a:p>
          <a:p>
            <a:pPr algn="ctr" defTabSz="453340">
              <a:spcAft>
                <a:spcPts val="0"/>
              </a:spcAft>
            </a:pPr>
            <a:r>
              <a:rPr lang="en-US" sz="1600" dirty="0">
                <a:solidFill>
                  <a:schemeClr val="bg1"/>
                </a:solidFill>
              </a:rPr>
              <a:t>example: Corstone-300)</a:t>
            </a: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GB" sz="1600" dirty="0">
              <a:solidFill>
                <a:schemeClr val="bg1"/>
              </a:solidFill>
            </a:endParaRPr>
          </a:p>
        </p:txBody>
      </p:sp>
      <p:sp>
        <p:nvSpPr>
          <p:cNvPr id="17" name="Flowchart: Document 16">
            <a:extLst>
              <a:ext uri="{FF2B5EF4-FFF2-40B4-BE49-F238E27FC236}">
                <a16:creationId xmlns:a16="http://schemas.microsoft.com/office/drawing/2014/main" id="{348E9350-E14A-462F-8944-90236DA610C5}"/>
              </a:ext>
            </a:extLst>
          </p:cNvPr>
          <p:cNvSpPr/>
          <p:nvPr/>
        </p:nvSpPr>
        <p:spPr>
          <a:xfrm>
            <a:off x="7693061" y="4914392"/>
            <a:ext cx="1441450" cy="958850"/>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file</a:t>
            </a:r>
            <a:br>
              <a:rPr lang="en-US" dirty="0"/>
            </a:br>
            <a:r>
              <a:rPr lang="en-US" sz="1400" dirty="0"/>
              <a:t>‘test.wav’</a:t>
            </a:r>
            <a:endParaRPr lang="en-GB" dirty="0"/>
          </a:p>
        </p:txBody>
      </p:sp>
      <p:sp>
        <p:nvSpPr>
          <p:cNvPr id="22" name="Rectangle 21">
            <a:extLst>
              <a:ext uri="{FF2B5EF4-FFF2-40B4-BE49-F238E27FC236}">
                <a16:creationId xmlns:a16="http://schemas.microsoft.com/office/drawing/2014/main" id="{8D896C27-BCEB-47FA-A152-53894C0D22F2}"/>
              </a:ext>
            </a:extLst>
          </p:cNvPr>
          <p:cNvSpPr/>
          <p:nvPr/>
        </p:nvSpPr>
        <p:spPr>
          <a:xfrm>
            <a:off x="1056202" y="3120996"/>
            <a:ext cx="2891790" cy="16917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Cortex-M User Application</a:t>
            </a:r>
            <a:endParaRPr lang="en-GB" dirty="0">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a:t>FVP/FM Streaming Peripheral Extension</a:t>
            </a:r>
            <a:endParaRPr lang="en-GB"/>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r>
              <a:rPr lang="en-US"/>
              <a:t>First PoC implementation of Streaming Interface</a:t>
            </a:r>
            <a:endParaRPr lang="en-GB"/>
          </a:p>
        </p:txBody>
      </p:sp>
      <p:sp>
        <p:nvSpPr>
          <p:cNvPr id="7" name="Rectangle 6">
            <a:extLst>
              <a:ext uri="{FF2B5EF4-FFF2-40B4-BE49-F238E27FC236}">
                <a16:creationId xmlns:a16="http://schemas.microsoft.com/office/drawing/2014/main" id="{177C74EE-4661-4801-B146-BB383E0EAF9C}"/>
              </a:ext>
            </a:extLst>
          </p:cNvPr>
          <p:cNvSpPr/>
          <p:nvPr/>
        </p:nvSpPr>
        <p:spPr>
          <a:xfrm>
            <a:off x="4250054" y="3548475"/>
            <a:ext cx="2493645" cy="12642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Streaming Interface (VSI)</a:t>
            </a:r>
            <a:br>
              <a:rPr lang="en-US" dirty="0"/>
            </a:br>
            <a:r>
              <a:rPr lang="en-US" sz="1400" dirty="0">
                <a:ea typeface="+mn-lt"/>
                <a:cs typeface="+mn-lt"/>
              </a:rPr>
              <a:t>Peripheral with </a:t>
            </a:r>
            <a:br>
              <a:rPr lang="en-US" sz="1400" dirty="0">
                <a:ea typeface="+mn-lt"/>
                <a:cs typeface="+mn-lt"/>
              </a:rPr>
            </a:br>
            <a:r>
              <a:rPr lang="en-US" sz="1400" dirty="0">
                <a:ea typeface="+mn-lt"/>
                <a:cs typeface="+mn-lt"/>
              </a:rPr>
              <a:t>Register Interface</a:t>
            </a:r>
            <a:endParaRPr lang="en-US" dirty="0">
              <a:cs typeface="Calibri"/>
            </a:endParaRPr>
          </a:p>
        </p:txBody>
      </p:sp>
      <p:sp>
        <p:nvSpPr>
          <p:cNvPr id="9" name="Rectangle 8">
            <a:extLst>
              <a:ext uri="{FF2B5EF4-FFF2-40B4-BE49-F238E27FC236}">
                <a16:creationId xmlns:a16="http://schemas.microsoft.com/office/drawing/2014/main" id="{90A24D2A-66DF-4017-A0E1-6299C0B93081}"/>
              </a:ext>
            </a:extLst>
          </p:cNvPr>
          <p:cNvSpPr/>
          <p:nvPr/>
        </p:nvSpPr>
        <p:spPr>
          <a:xfrm>
            <a:off x="7139939" y="3548674"/>
            <a:ext cx="2217737" cy="10945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test script</a:t>
            </a:r>
            <a:br>
              <a:rPr lang="en-US" dirty="0"/>
            </a:br>
            <a:r>
              <a:rPr lang="en-US" sz="1400" dirty="0"/>
              <a:t>Audio Streaming Interface</a:t>
            </a:r>
            <a:endParaRPr lang="en-GB" sz="1400" dirty="0"/>
          </a:p>
        </p:txBody>
      </p:sp>
      <p:sp>
        <p:nvSpPr>
          <p:cNvPr id="19" name="Rectangle 18">
            <a:extLst>
              <a:ext uri="{FF2B5EF4-FFF2-40B4-BE49-F238E27FC236}">
                <a16:creationId xmlns:a16="http://schemas.microsoft.com/office/drawing/2014/main" id="{D94CD6BC-D984-4EFE-95CF-AF8A8637DFA2}"/>
              </a:ext>
            </a:extLst>
          </p:cNvPr>
          <p:cNvSpPr/>
          <p:nvPr/>
        </p:nvSpPr>
        <p:spPr>
          <a:xfrm>
            <a:off x="2596275" y="3548475"/>
            <a:ext cx="1264920"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I/O</a:t>
            </a:r>
            <a:br>
              <a:rPr lang="en-US" dirty="0"/>
            </a:br>
            <a:r>
              <a:rPr lang="en-US" sz="1400" dirty="0"/>
              <a:t>Peripheral Driver</a:t>
            </a:r>
            <a:endParaRPr lang="en-GB" dirty="0"/>
          </a:p>
        </p:txBody>
      </p:sp>
      <p:sp>
        <p:nvSpPr>
          <p:cNvPr id="20" name="Rectangle 19">
            <a:extLst>
              <a:ext uri="{FF2B5EF4-FFF2-40B4-BE49-F238E27FC236}">
                <a16:creationId xmlns:a16="http://schemas.microsoft.com/office/drawing/2014/main" id="{A0213FEA-CEFF-476F-8AFF-7E3EBF8665DF}"/>
              </a:ext>
            </a:extLst>
          </p:cNvPr>
          <p:cNvSpPr/>
          <p:nvPr/>
        </p:nvSpPr>
        <p:spPr>
          <a:xfrm>
            <a:off x="1244558" y="3548475"/>
            <a:ext cx="1264920"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a:t>
            </a:r>
            <a:br>
              <a:rPr lang="en-US" dirty="0"/>
            </a:br>
            <a:r>
              <a:rPr lang="en-US" dirty="0"/>
              <a:t>under </a:t>
            </a:r>
            <a:br>
              <a:rPr lang="en-US" dirty="0"/>
            </a:br>
            <a:r>
              <a:rPr lang="en-US" dirty="0"/>
              <a:t>Test</a:t>
            </a:r>
            <a:endParaRPr lang="en-GB" dirty="0"/>
          </a:p>
        </p:txBody>
      </p:sp>
      <p:sp>
        <p:nvSpPr>
          <p:cNvPr id="26" name="TextBox 25">
            <a:extLst>
              <a:ext uri="{FF2B5EF4-FFF2-40B4-BE49-F238E27FC236}">
                <a16:creationId xmlns:a16="http://schemas.microsoft.com/office/drawing/2014/main" id="{8F2C8393-6F7E-4260-84A1-1576FEC45265}"/>
              </a:ext>
            </a:extLst>
          </p:cNvPr>
          <p:cNvSpPr txBox="1"/>
          <p:nvPr/>
        </p:nvSpPr>
        <p:spPr>
          <a:xfrm>
            <a:off x="401954" y="5135684"/>
            <a:ext cx="3655696"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In an example we provide the same Audio Peripheral Driver API implemented on a real microcontroller.</a:t>
            </a:r>
            <a:endParaRPr lang="en-GB" sz="1600" kern="1200" dirty="0">
              <a:solidFill>
                <a:schemeClr val="tx2"/>
              </a:solidFill>
              <a:latin typeface="+mn-lt"/>
              <a:ea typeface="+mn-ea"/>
              <a:cs typeface="+mn-cs"/>
            </a:endParaRPr>
          </a:p>
        </p:txBody>
      </p:sp>
      <p:sp>
        <p:nvSpPr>
          <p:cNvPr id="29" name="TextBox 28">
            <a:extLst>
              <a:ext uri="{FF2B5EF4-FFF2-40B4-BE49-F238E27FC236}">
                <a16:creationId xmlns:a16="http://schemas.microsoft.com/office/drawing/2014/main" id="{CCC374B9-185F-44EA-A687-EEEECC16710E}"/>
              </a:ext>
            </a:extLst>
          </p:cNvPr>
          <p:cNvSpPr txBox="1"/>
          <p:nvPr/>
        </p:nvSpPr>
        <p:spPr>
          <a:xfrm>
            <a:off x="401954" y="2133275"/>
            <a:ext cx="3848100"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The Cortex-M side implements a flexible streaming peripheral that can serve a wide range of use cases.  For example, audio I/O.</a:t>
            </a:r>
            <a:endParaRPr lang="en-GB" sz="1600" kern="1200" dirty="0">
              <a:solidFill>
                <a:schemeClr val="tx2"/>
              </a:solidFill>
              <a:latin typeface="+mn-lt"/>
              <a:ea typeface="+mn-ea"/>
              <a:cs typeface="+mn-cs"/>
            </a:endParaRPr>
          </a:p>
        </p:txBody>
      </p:sp>
      <p:sp>
        <p:nvSpPr>
          <p:cNvPr id="30" name="TextBox 29">
            <a:extLst>
              <a:ext uri="{FF2B5EF4-FFF2-40B4-BE49-F238E27FC236}">
                <a16:creationId xmlns:a16="http://schemas.microsoft.com/office/drawing/2014/main" id="{F2C090EB-0F4F-470A-BDEE-442EA792DF6D}"/>
              </a:ext>
            </a:extLst>
          </p:cNvPr>
          <p:cNvSpPr txBox="1"/>
          <p:nvPr/>
        </p:nvSpPr>
        <p:spPr>
          <a:xfrm>
            <a:off x="7045762" y="2133275"/>
            <a:ext cx="3898464"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The streaming peripheral is flexible and allows to implement a wide range of use cases. We show an audio interface in the first example.</a:t>
            </a:r>
            <a:endParaRPr lang="en-GB" sz="1600" kern="1200" dirty="0">
              <a:solidFill>
                <a:schemeClr val="tx2"/>
              </a:solidFill>
              <a:latin typeface="+mn-lt"/>
              <a:ea typeface="+mn-ea"/>
              <a:cs typeface="+mn-cs"/>
            </a:endParaRPr>
          </a:p>
        </p:txBody>
      </p:sp>
      <p:cxnSp>
        <p:nvCxnSpPr>
          <p:cNvPr id="5" name="Straight Arrow Connector 4">
            <a:extLst>
              <a:ext uri="{FF2B5EF4-FFF2-40B4-BE49-F238E27FC236}">
                <a16:creationId xmlns:a16="http://schemas.microsoft.com/office/drawing/2014/main" id="{773C34B5-705B-4B48-AF8B-DD66ED9414BC}"/>
              </a:ext>
            </a:extLst>
          </p:cNvPr>
          <p:cNvCxnSpPr>
            <a:cxnSpLocks/>
          </p:cNvCxnSpPr>
          <p:nvPr/>
        </p:nvCxnSpPr>
        <p:spPr>
          <a:xfrm flipH="1" flipV="1">
            <a:off x="8355999" y="4629150"/>
            <a:ext cx="4763" cy="299307"/>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Flowchart: Document 3">
            <a:extLst>
              <a:ext uri="{FF2B5EF4-FFF2-40B4-BE49-F238E27FC236}">
                <a16:creationId xmlns:a16="http://schemas.microsoft.com/office/drawing/2014/main" id="{C968E714-5FB7-4FED-BB6F-374760979964}"/>
              </a:ext>
            </a:extLst>
          </p:cNvPr>
          <p:cNvSpPr/>
          <p:nvPr/>
        </p:nvSpPr>
        <p:spPr>
          <a:xfrm>
            <a:off x="7616067" y="4988657"/>
            <a:ext cx="1441450" cy="958850"/>
          </a:xfrm>
          <a:prstGeom prst="flowChartDocumen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files</a:t>
            </a:r>
            <a:br>
              <a:rPr lang="en-US" dirty="0"/>
            </a:br>
            <a:r>
              <a:rPr lang="en-US" sz="1400" dirty="0"/>
              <a:t>‘test.wav’</a:t>
            </a:r>
            <a:endParaRPr lang="en-GB" dirty="0"/>
          </a:p>
        </p:txBody>
      </p:sp>
      <p:cxnSp>
        <p:nvCxnSpPr>
          <p:cNvPr id="18" name="Straight Arrow Connector 17">
            <a:extLst>
              <a:ext uri="{FF2B5EF4-FFF2-40B4-BE49-F238E27FC236}">
                <a16:creationId xmlns:a16="http://schemas.microsoft.com/office/drawing/2014/main" id="{42BEAD8E-F134-4C65-85DD-A809DE2AFE7C}"/>
              </a:ext>
            </a:extLst>
          </p:cNvPr>
          <p:cNvCxnSpPr>
            <a:cxnSpLocks/>
          </p:cNvCxnSpPr>
          <p:nvPr/>
        </p:nvCxnSpPr>
        <p:spPr>
          <a:xfrm>
            <a:off x="3878320" y="4088424"/>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B87ED4E-E2EB-461F-AB98-01E9D5BF101A}"/>
              </a:ext>
            </a:extLst>
          </p:cNvPr>
          <p:cNvCxnSpPr>
            <a:cxnSpLocks/>
          </p:cNvCxnSpPr>
          <p:nvPr/>
        </p:nvCxnSpPr>
        <p:spPr>
          <a:xfrm>
            <a:off x="6743699" y="4100148"/>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295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a:extLst>
              <a:ext uri="{FF2B5EF4-FFF2-40B4-BE49-F238E27FC236}">
                <a16:creationId xmlns:a16="http://schemas.microsoft.com/office/drawing/2014/main" id="{B724AA23-4D87-404C-BF4A-71F51F3244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71220" y="4221467"/>
            <a:ext cx="1737995" cy="136954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80242253-070A-4C54-981C-4E7128FEAA9E}"/>
              </a:ext>
            </a:extLst>
          </p:cNvPr>
          <p:cNvSpPr/>
          <p:nvPr/>
        </p:nvSpPr>
        <p:spPr>
          <a:xfrm>
            <a:off x="451671" y="5484986"/>
            <a:ext cx="11344309" cy="756270"/>
          </a:xfrm>
          <a:prstGeom prst="rightArrow">
            <a:avLst>
              <a:gd name="adj1" fmla="val 65270"/>
              <a:gd name="adj2" fmla="val 38337"/>
            </a:avLst>
          </a:prstGeom>
          <a:gradFill flip="none" rotWithShape="1">
            <a:gsLst>
              <a:gs pos="0">
                <a:srgbClr val="70A000">
                  <a:tint val="66000"/>
                  <a:satMod val="160000"/>
                </a:srgbClr>
              </a:gs>
              <a:gs pos="50000">
                <a:srgbClr val="70A000">
                  <a:tint val="44500"/>
                  <a:satMod val="160000"/>
                </a:srgbClr>
              </a:gs>
              <a:gs pos="100000">
                <a:srgbClr val="70A0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9EAC6293-72AF-4599-9CDC-98EAB97FC484}"/>
              </a:ext>
            </a:extLst>
          </p:cNvPr>
          <p:cNvSpPr/>
          <p:nvPr/>
        </p:nvSpPr>
        <p:spPr>
          <a:xfrm>
            <a:off x="3768761" y="1279234"/>
            <a:ext cx="7518400" cy="25755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7B176C32-DA2E-4EF0-8002-51655438134F}"/>
              </a:ext>
            </a:extLst>
          </p:cNvPr>
          <p:cNvSpPr>
            <a:spLocks noGrp="1"/>
          </p:cNvSpPr>
          <p:nvPr>
            <p:ph type="title"/>
          </p:nvPr>
        </p:nvSpPr>
        <p:spPr/>
        <p:txBody>
          <a:bodyPr/>
          <a:lstStyle/>
          <a:p>
            <a:r>
              <a:rPr lang="en-US"/>
              <a:t>Workflow for CI: Develop Application Code or Test Cases</a:t>
            </a:r>
            <a:endParaRPr lang="en-GB"/>
          </a:p>
        </p:txBody>
      </p:sp>
      <p:cxnSp>
        <p:nvCxnSpPr>
          <p:cNvPr id="13" name="Straight Arrow Connector 12">
            <a:extLst>
              <a:ext uri="{FF2B5EF4-FFF2-40B4-BE49-F238E27FC236}">
                <a16:creationId xmlns:a16="http://schemas.microsoft.com/office/drawing/2014/main" id="{17B24859-F494-4E43-A949-9FEE0C8E7A11}"/>
              </a:ext>
            </a:extLst>
          </p:cNvPr>
          <p:cNvCxnSpPr>
            <a:cxnSpLocks/>
          </p:cNvCxnSpPr>
          <p:nvPr/>
        </p:nvCxnSpPr>
        <p:spPr>
          <a:xfrm>
            <a:off x="7277655" y="2536679"/>
            <a:ext cx="500613" cy="0"/>
          </a:xfrm>
          <a:prstGeom prst="straightConnector1">
            <a:avLst/>
          </a:prstGeom>
          <a:ln w="28575">
            <a:solidFill>
              <a:schemeClr val="accent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251E36-053C-9D44-B687-59F53D905A78}"/>
              </a:ext>
            </a:extLst>
          </p:cNvPr>
          <p:cNvCxnSpPr>
            <a:cxnSpLocks/>
          </p:cNvCxnSpPr>
          <p:nvPr/>
        </p:nvCxnSpPr>
        <p:spPr>
          <a:xfrm>
            <a:off x="7299422" y="2829412"/>
            <a:ext cx="544143"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Arrow: Pentagon 38">
            <a:extLst>
              <a:ext uri="{FF2B5EF4-FFF2-40B4-BE49-F238E27FC236}">
                <a16:creationId xmlns:a16="http://schemas.microsoft.com/office/drawing/2014/main" id="{57046352-4610-F84D-9941-4B17E2A6252D}"/>
              </a:ext>
            </a:extLst>
          </p:cNvPr>
          <p:cNvSpPr/>
          <p:nvPr/>
        </p:nvSpPr>
        <p:spPr>
          <a:xfrm flipH="1">
            <a:off x="2708664" y="2245461"/>
            <a:ext cx="1153033" cy="69219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a:solidFill>
                  <a:srgbClr val="FFFFFF"/>
                </a:solidFill>
                <a:latin typeface="Calibri"/>
              </a:rPr>
              <a:t>GitHub</a:t>
            </a:r>
            <a:br>
              <a:rPr lang="en-US" sz="1799" b="1">
                <a:solidFill>
                  <a:srgbClr val="FFFFFF"/>
                </a:solidFill>
                <a:latin typeface="Calibri"/>
              </a:rPr>
            </a:br>
            <a:r>
              <a:rPr lang="en-US" sz="1799" b="1">
                <a:solidFill>
                  <a:srgbClr val="FFFFFF"/>
                </a:solidFill>
                <a:latin typeface="Calibri"/>
              </a:rPr>
              <a:t>Commit</a:t>
            </a:r>
            <a:endParaRPr lang="en-GB" sz="1799" b="1">
              <a:solidFill>
                <a:srgbClr val="FFFFFF"/>
              </a:solidFill>
              <a:latin typeface="Calibri"/>
            </a:endParaRPr>
          </a:p>
        </p:txBody>
      </p:sp>
      <p:pic>
        <p:nvPicPr>
          <p:cNvPr id="17" name="Picture 16">
            <a:extLst>
              <a:ext uri="{FF2B5EF4-FFF2-40B4-BE49-F238E27FC236}">
                <a16:creationId xmlns:a16="http://schemas.microsoft.com/office/drawing/2014/main" id="{8370A088-2448-2B44-A41F-952D5494AF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71231" y="1914425"/>
            <a:ext cx="2527997" cy="1697370"/>
          </a:xfrm>
          <a:prstGeom prst="rect">
            <a:avLst/>
          </a:prstGeom>
          <a:effectLst/>
        </p:spPr>
      </p:pic>
      <p:pic>
        <p:nvPicPr>
          <p:cNvPr id="18" name="Picture 17">
            <a:extLst>
              <a:ext uri="{FF2B5EF4-FFF2-40B4-BE49-F238E27FC236}">
                <a16:creationId xmlns:a16="http://schemas.microsoft.com/office/drawing/2014/main" id="{A4C9199B-E385-474D-A937-762F8E201B9A}"/>
              </a:ext>
            </a:extLst>
          </p:cNvPr>
          <p:cNvPicPr>
            <a:picLocks noChangeAspect="1"/>
          </p:cNvPicPr>
          <p:nvPr/>
        </p:nvPicPr>
        <p:blipFill>
          <a:blip r:embed="rId4"/>
          <a:stretch>
            <a:fillRect/>
          </a:stretch>
        </p:blipFill>
        <p:spPr>
          <a:xfrm>
            <a:off x="4665476" y="3193825"/>
            <a:ext cx="2000295" cy="531329"/>
          </a:xfrm>
          <a:prstGeom prst="rect">
            <a:avLst/>
          </a:prstGeom>
        </p:spPr>
      </p:pic>
      <p:sp>
        <p:nvSpPr>
          <p:cNvPr id="19" name="TextBox 18">
            <a:extLst>
              <a:ext uri="{FF2B5EF4-FFF2-40B4-BE49-F238E27FC236}">
                <a16:creationId xmlns:a16="http://schemas.microsoft.com/office/drawing/2014/main" id="{58CD4B5B-2DE2-C340-AB9E-25D7234773CF}"/>
              </a:ext>
            </a:extLst>
          </p:cNvPr>
          <p:cNvSpPr txBox="1"/>
          <p:nvPr/>
        </p:nvSpPr>
        <p:spPr>
          <a:xfrm>
            <a:off x="3994617" y="1504948"/>
            <a:ext cx="3256144" cy="221599"/>
          </a:xfrm>
          <a:prstGeom prst="rect">
            <a:avLst/>
          </a:prstGeom>
          <a:noFill/>
        </p:spPr>
        <p:txBody>
          <a:bodyPr wrap="square" lIns="0" tIns="0" rIns="0" bIns="0" rtlCol="0">
            <a:spAutoFit/>
          </a:bodyPr>
          <a:lstStyle/>
          <a:p>
            <a:pPr algn="ctr" defTabSz="914126" eaLnBrk="1" hangingPunct="1">
              <a:lnSpc>
                <a:spcPct val="90000"/>
              </a:lnSpc>
              <a:spcBef>
                <a:spcPts val="0"/>
              </a:spcBef>
              <a:spcAft>
                <a:spcPts val="600"/>
              </a:spcAft>
            </a:pPr>
            <a:r>
              <a:rPr lang="en-US" sz="1600" b="1" dirty="0">
                <a:solidFill>
                  <a:schemeClr val="bg1"/>
                </a:solidFill>
                <a:latin typeface="Calibri"/>
              </a:rPr>
              <a:t>Cloud flow with IDE in Browser</a:t>
            </a:r>
            <a:endParaRPr lang="en-GB" sz="1600" b="1" dirty="0">
              <a:solidFill>
                <a:schemeClr val="bg1"/>
              </a:solidFill>
              <a:latin typeface="Calibri"/>
            </a:endParaRPr>
          </a:p>
        </p:txBody>
      </p:sp>
      <p:sp>
        <p:nvSpPr>
          <p:cNvPr id="20" name="TextBox 19">
            <a:extLst>
              <a:ext uri="{FF2B5EF4-FFF2-40B4-BE49-F238E27FC236}">
                <a16:creationId xmlns:a16="http://schemas.microsoft.com/office/drawing/2014/main" id="{BC4675EC-B395-3949-BFF2-8B708514BC7D}"/>
              </a:ext>
            </a:extLst>
          </p:cNvPr>
          <p:cNvSpPr txBox="1"/>
          <p:nvPr/>
        </p:nvSpPr>
        <p:spPr>
          <a:xfrm>
            <a:off x="8316839" y="1364478"/>
            <a:ext cx="2177836" cy="492443"/>
          </a:xfrm>
          <a:prstGeom prst="rect">
            <a:avLst/>
          </a:prstGeom>
          <a:noFill/>
        </p:spPr>
        <p:txBody>
          <a:bodyPr wrap="square" lIns="0" tIns="0" rIns="0" bIns="0" rtlCol="0">
            <a:spAutoFit/>
          </a:bodyPr>
          <a:lstStyle/>
          <a:p>
            <a:pPr algn="ctr" defTabSz="914126" eaLnBrk="1" hangingPunct="1">
              <a:spcBef>
                <a:spcPts val="0"/>
              </a:spcBef>
              <a:spcAft>
                <a:spcPts val="600"/>
              </a:spcAft>
            </a:pPr>
            <a:r>
              <a:rPr lang="en-US" sz="1600" b="1" dirty="0">
                <a:solidFill>
                  <a:schemeClr val="bg1"/>
                </a:solidFill>
                <a:latin typeface="Calibri"/>
              </a:rPr>
              <a:t>Classic Desktop Tools </a:t>
            </a:r>
            <a:br>
              <a:rPr lang="en-US" sz="1600" b="1" dirty="0">
                <a:solidFill>
                  <a:schemeClr val="bg1"/>
                </a:solidFill>
                <a:latin typeface="Calibri"/>
              </a:rPr>
            </a:br>
            <a:r>
              <a:rPr lang="en-US" sz="1600" b="1" dirty="0">
                <a:solidFill>
                  <a:schemeClr val="bg1"/>
                </a:solidFill>
                <a:latin typeface="Calibri"/>
              </a:rPr>
              <a:t>(Keil MDK, Arm DS)</a:t>
            </a:r>
            <a:endParaRPr lang="en-GB" sz="1600" b="1" dirty="0">
              <a:solidFill>
                <a:schemeClr val="bg1"/>
              </a:solidFill>
              <a:latin typeface="Calibri"/>
            </a:endParaRPr>
          </a:p>
        </p:txBody>
      </p:sp>
      <p:sp>
        <p:nvSpPr>
          <p:cNvPr id="21" name="TextBox 20">
            <a:extLst>
              <a:ext uri="{FF2B5EF4-FFF2-40B4-BE49-F238E27FC236}">
                <a16:creationId xmlns:a16="http://schemas.microsoft.com/office/drawing/2014/main" id="{144E6A34-9E1C-8743-AF59-21404B94D4D9}"/>
              </a:ext>
            </a:extLst>
          </p:cNvPr>
          <p:cNvSpPr txBox="1"/>
          <p:nvPr/>
        </p:nvSpPr>
        <p:spPr>
          <a:xfrm>
            <a:off x="4208398" y="3954900"/>
            <a:ext cx="2846509" cy="193899"/>
          </a:xfrm>
          <a:prstGeom prst="rect">
            <a:avLst/>
          </a:prstGeom>
          <a:noFill/>
        </p:spPr>
        <p:txBody>
          <a:bodyPr wrap="square" lIns="0" tIns="0" rIns="0" bIns="0" rtlCol="0">
            <a:spAutoFit/>
          </a:bodyPr>
          <a:lstStyle/>
          <a:p>
            <a:pPr algn="ctr" defTabSz="914126" eaLnBrk="1" hangingPunct="1">
              <a:lnSpc>
                <a:spcPct val="90000"/>
              </a:lnSpc>
              <a:spcBef>
                <a:spcPts val="0"/>
              </a:spcBef>
              <a:spcAft>
                <a:spcPts val="600"/>
              </a:spcAft>
            </a:pPr>
            <a:r>
              <a:rPr lang="en-US" sz="1400" b="1" dirty="0">
                <a:solidFill>
                  <a:srgbClr val="333E48"/>
                </a:solidFill>
                <a:latin typeface="Calibri"/>
              </a:rPr>
              <a:t>Hardware Boards on your Desk</a:t>
            </a:r>
          </a:p>
        </p:txBody>
      </p:sp>
      <p:sp>
        <p:nvSpPr>
          <p:cNvPr id="24" name="TextBox 23">
            <a:extLst>
              <a:ext uri="{FF2B5EF4-FFF2-40B4-BE49-F238E27FC236}">
                <a16:creationId xmlns:a16="http://schemas.microsoft.com/office/drawing/2014/main" id="{A92D65AC-3A0E-F646-90B5-69BFB0F7C976}"/>
              </a:ext>
            </a:extLst>
          </p:cNvPr>
          <p:cNvSpPr txBox="1"/>
          <p:nvPr/>
        </p:nvSpPr>
        <p:spPr>
          <a:xfrm>
            <a:off x="9123011" y="3913885"/>
            <a:ext cx="2605681" cy="215444"/>
          </a:xfrm>
          <a:prstGeom prst="rect">
            <a:avLst/>
          </a:prstGeom>
          <a:noFill/>
        </p:spPr>
        <p:txBody>
          <a:bodyPr wrap="square" lIns="0" tIns="0" rIns="0" bIns="0" rtlCol="0">
            <a:spAutoFit/>
          </a:bodyPr>
          <a:lstStyle/>
          <a:p>
            <a:pPr algn="ctr" defTabSz="914126"/>
            <a:r>
              <a:rPr lang="en-GB" sz="1400" b="1">
                <a:solidFill>
                  <a:srgbClr val="43414E"/>
                </a:solidFill>
                <a:latin typeface="Calibri"/>
              </a:rPr>
              <a:t>Deploy to bespoke hardware</a:t>
            </a:r>
            <a:endParaRPr lang="en-GB" sz="1400">
              <a:solidFill>
                <a:srgbClr val="000000"/>
              </a:solidFill>
              <a:latin typeface="Calibri"/>
            </a:endParaRPr>
          </a:p>
        </p:txBody>
      </p:sp>
      <p:sp>
        <p:nvSpPr>
          <p:cNvPr id="25" name="Rectangle 24">
            <a:extLst>
              <a:ext uri="{FF2B5EF4-FFF2-40B4-BE49-F238E27FC236}">
                <a16:creationId xmlns:a16="http://schemas.microsoft.com/office/drawing/2014/main" id="{02C91E17-4E86-4C89-8905-63DF40846AD4}"/>
              </a:ext>
            </a:extLst>
          </p:cNvPr>
          <p:cNvSpPr/>
          <p:nvPr/>
        </p:nvSpPr>
        <p:spPr>
          <a:xfrm>
            <a:off x="418808" y="1840515"/>
            <a:ext cx="2288268" cy="1423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27" name="TextBox 26">
            <a:extLst>
              <a:ext uri="{FF2B5EF4-FFF2-40B4-BE49-F238E27FC236}">
                <a16:creationId xmlns:a16="http://schemas.microsoft.com/office/drawing/2014/main" id="{D0D81745-D6A5-400A-B962-A8501DDB2E13}"/>
              </a:ext>
            </a:extLst>
          </p:cNvPr>
          <p:cNvSpPr txBox="1"/>
          <p:nvPr/>
        </p:nvSpPr>
        <p:spPr>
          <a:xfrm>
            <a:off x="539538" y="2163256"/>
            <a:ext cx="2022563" cy="1077218"/>
          </a:xfrm>
          <a:prstGeom prst="rect">
            <a:avLst/>
          </a:prstGeom>
          <a:noFill/>
        </p:spPr>
        <p:txBody>
          <a:bodyPr wrap="square" lIns="0" tIns="0" rIns="0" bIns="0" rtlCol="0">
            <a:spAutoFit/>
          </a:bodyPr>
          <a:lstStyle/>
          <a:p>
            <a:pPr>
              <a:buSzPct val="70000"/>
              <a:defRPr/>
            </a:pPr>
            <a:r>
              <a:rPr lang="en-GB" sz="1400" dirty="0">
                <a:solidFill>
                  <a:schemeClr val="accent1"/>
                </a:solidFill>
              </a:rPr>
              <a:t>Commit triggers </a:t>
            </a:r>
            <a:r>
              <a:rPr lang="en-GB" sz="1400" b="1" dirty="0">
                <a:solidFill>
                  <a:schemeClr val="accent1"/>
                </a:solidFill>
              </a:rPr>
              <a:t>GitHub Actions</a:t>
            </a:r>
            <a:r>
              <a:rPr lang="en-GB" sz="1400" dirty="0">
                <a:solidFill>
                  <a:schemeClr val="accent1"/>
                </a:solidFill>
              </a:rPr>
              <a:t> that start CI using Arm Compiler for build and/or Virtual Hardware for testing. </a:t>
            </a:r>
          </a:p>
        </p:txBody>
      </p:sp>
      <p:sp>
        <p:nvSpPr>
          <p:cNvPr id="28" name="100 Shipped">
            <a:extLst>
              <a:ext uri="{FF2B5EF4-FFF2-40B4-BE49-F238E27FC236}">
                <a16:creationId xmlns:a16="http://schemas.microsoft.com/office/drawing/2014/main" id="{73822419-9287-42F9-A40C-35F3DBFA153E}"/>
              </a:ext>
            </a:extLst>
          </p:cNvPr>
          <p:cNvSpPr/>
          <p:nvPr/>
        </p:nvSpPr>
        <p:spPr>
          <a:xfrm>
            <a:off x="420396" y="1822774"/>
            <a:ext cx="3552614" cy="506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altLang="en-US" sz="1400" dirty="0">
                <a:solidFill>
                  <a:schemeClr val="accent2"/>
                </a:solidFill>
                <a:latin typeface="+mn-lt"/>
              </a:rPr>
              <a:t>GitHub – Runners</a:t>
            </a:r>
            <a:endParaRPr lang="en-US" altLang="en-US" sz="1600" dirty="0">
              <a:solidFill>
                <a:schemeClr val="accent2"/>
              </a:solidFill>
              <a:latin typeface="+mn-lt"/>
            </a:endParaRPr>
          </a:p>
        </p:txBody>
      </p:sp>
      <p:pic>
        <p:nvPicPr>
          <p:cNvPr id="29" name="Picture 28">
            <a:extLst>
              <a:ext uri="{FF2B5EF4-FFF2-40B4-BE49-F238E27FC236}">
                <a16:creationId xmlns:a16="http://schemas.microsoft.com/office/drawing/2014/main" id="{65031A7A-D34D-4CE2-8CBD-C1FE41FC1EAD}"/>
              </a:ext>
            </a:extLst>
          </p:cNvPr>
          <p:cNvPicPr>
            <a:picLocks noChangeAspect="1"/>
          </p:cNvPicPr>
          <p:nvPr/>
        </p:nvPicPr>
        <p:blipFill>
          <a:blip r:embed="rId5"/>
          <a:stretch>
            <a:fillRect/>
          </a:stretch>
        </p:blipFill>
        <p:spPr>
          <a:xfrm>
            <a:off x="563942" y="3697100"/>
            <a:ext cx="2017801" cy="1570493"/>
          </a:xfrm>
          <a:prstGeom prst="rect">
            <a:avLst/>
          </a:prstGeom>
          <a:ln w="9525">
            <a:solidFill>
              <a:schemeClr val="tx1"/>
            </a:solidFill>
          </a:ln>
        </p:spPr>
      </p:pic>
      <p:pic>
        <p:nvPicPr>
          <p:cNvPr id="30" name="Picture 29">
            <a:extLst>
              <a:ext uri="{FF2B5EF4-FFF2-40B4-BE49-F238E27FC236}">
                <a16:creationId xmlns:a16="http://schemas.microsoft.com/office/drawing/2014/main" id="{0C804CF3-41AB-467E-993F-945A680558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84749" y="1890648"/>
            <a:ext cx="2363089" cy="1622434"/>
          </a:xfrm>
          <a:prstGeom prst="rect">
            <a:avLst/>
          </a:prstGeom>
          <a:effectLst/>
        </p:spPr>
      </p:pic>
      <p:pic>
        <p:nvPicPr>
          <p:cNvPr id="31" name="Picture 30">
            <a:extLst>
              <a:ext uri="{FF2B5EF4-FFF2-40B4-BE49-F238E27FC236}">
                <a16:creationId xmlns:a16="http://schemas.microsoft.com/office/drawing/2014/main" id="{1B211DBC-679A-443D-822D-4ACDDB341C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16910" y="4160399"/>
            <a:ext cx="1773953" cy="1236105"/>
          </a:xfrm>
          <a:prstGeom prst="rect">
            <a:avLst/>
          </a:prstGeom>
        </p:spPr>
      </p:pic>
      <p:pic>
        <p:nvPicPr>
          <p:cNvPr id="1028" name="Picture 4" descr="Arm Cortex-M Prototyping System 3 (MPS3) board. ">
            <a:extLst>
              <a:ext uri="{FF2B5EF4-FFF2-40B4-BE49-F238E27FC236}">
                <a16:creationId xmlns:a16="http://schemas.microsoft.com/office/drawing/2014/main" id="{C129F95D-2367-4771-A70A-2CAB8F9666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7788" y="4243554"/>
            <a:ext cx="1172469" cy="119798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F9E75CBB-099A-4A3A-A2EF-AADAD4D8DC28}"/>
              </a:ext>
            </a:extLst>
          </p:cNvPr>
          <p:cNvSpPr txBox="1"/>
          <p:nvPr/>
        </p:nvSpPr>
        <p:spPr>
          <a:xfrm>
            <a:off x="9543087" y="5712561"/>
            <a:ext cx="1464837" cy="276999"/>
          </a:xfrm>
          <a:prstGeom prst="rect">
            <a:avLst/>
          </a:prstGeom>
          <a:noFill/>
        </p:spPr>
        <p:txBody>
          <a:bodyPr wrap="square">
            <a:spAutoFit/>
          </a:bodyPr>
          <a:lstStyle/>
          <a:p>
            <a:pPr algn="l" fontAlgn="base"/>
            <a:r>
              <a:rPr lang="en-GB" sz="1200" dirty="0">
                <a:latin typeface="+mn-lt"/>
              </a:rPr>
              <a:t>Target Hardware</a:t>
            </a:r>
            <a:endParaRPr lang="en-GB" sz="1400" dirty="0">
              <a:latin typeface="+mn-lt"/>
            </a:endParaRPr>
          </a:p>
        </p:txBody>
      </p:sp>
      <p:sp>
        <p:nvSpPr>
          <p:cNvPr id="35" name="TextBox 34">
            <a:extLst>
              <a:ext uri="{FF2B5EF4-FFF2-40B4-BE49-F238E27FC236}">
                <a16:creationId xmlns:a16="http://schemas.microsoft.com/office/drawing/2014/main" id="{3B250365-85D3-458D-8E65-D2799BAB6684}"/>
              </a:ext>
            </a:extLst>
          </p:cNvPr>
          <p:cNvSpPr txBox="1"/>
          <p:nvPr/>
        </p:nvSpPr>
        <p:spPr>
          <a:xfrm>
            <a:off x="4003581" y="5730128"/>
            <a:ext cx="1537380" cy="492443"/>
          </a:xfrm>
          <a:prstGeom prst="rect">
            <a:avLst/>
          </a:prstGeom>
          <a:noFill/>
        </p:spPr>
        <p:txBody>
          <a:bodyPr wrap="square">
            <a:spAutoFit/>
          </a:bodyPr>
          <a:lstStyle/>
          <a:p>
            <a:pPr algn="l" fontAlgn="base"/>
            <a:r>
              <a:rPr lang="en-GB" sz="1200">
                <a:latin typeface="+mn-lt"/>
              </a:rPr>
              <a:t>Evaluation Board</a:t>
            </a:r>
            <a:br>
              <a:rPr lang="en-GB" sz="1200">
                <a:latin typeface="+mn-lt"/>
              </a:rPr>
            </a:br>
            <a:endParaRPr lang="en-GB" sz="1400">
              <a:latin typeface="+mn-lt"/>
            </a:endParaRPr>
          </a:p>
        </p:txBody>
      </p:sp>
      <p:sp>
        <p:nvSpPr>
          <p:cNvPr id="36" name="TextBox 35">
            <a:extLst>
              <a:ext uri="{FF2B5EF4-FFF2-40B4-BE49-F238E27FC236}">
                <a16:creationId xmlns:a16="http://schemas.microsoft.com/office/drawing/2014/main" id="{B02168FA-CDA9-47CA-9A04-F3046B6CB856}"/>
              </a:ext>
            </a:extLst>
          </p:cNvPr>
          <p:cNvSpPr txBox="1"/>
          <p:nvPr/>
        </p:nvSpPr>
        <p:spPr>
          <a:xfrm>
            <a:off x="5532263" y="5613585"/>
            <a:ext cx="1985645" cy="461665"/>
          </a:xfrm>
          <a:prstGeom prst="rect">
            <a:avLst/>
          </a:prstGeom>
          <a:noFill/>
        </p:spPr>
        <p:txBody>
          <a:bodyPr wrap="square">
            <a:spAutoFit/>
          </a:bodyPr>
          <a:lstStyle/>
          <a:p>
            <a:pPr algn="ctr" fontAlgn="base"/>
            <a:r>
              <a:rPr lang="en-GB" sz="1200" dirty="0">
                <a:latin typeface="+mn-lt"/>
              </a:rPr>
              <a:t>MPS3 with</a:t>
            </a:r>
            <a:br>
              <a:rPr lang="en-GB" sz="1200" dirty="0">
                <a:latin typeface="+mn-lt"/>
              </a:rPr>
            </a:br>
            <a:r>
              <a:rPr lang="en-GB" sz="1200" dirty="0">
                <a:latin typeface="+mn-lt"/>
              </a:rPr>
              <a:t>FPGA image</a:t>
            </a:r>
            <a:endParaRPr lang="en-GB" sz="1400" dirty="0">
              <a:latin typeface="+mn-lt"/>
            </a:endParaRPr>
          </a:p>
        </p:txBody>
      </p:sp>
      <p:sp>
        <p:nvSpPr>
          <p:cNvPr id="39" name="TextBox 38">
            <a:extLst>
              <a:ext uri="{FF2B5EF4-FFF2-40B4-BE49-F238E27FC236}">
                <a16:creationId xmlns:a16="http://schemas.microsoft.com/office/drawing/2014/main" id="{76CE91A9-FC1C-4EBC-8FD7-698AB53539B8}"/>
              </a:ext>
            </a:extLst>
          </p:cNvPr>
          <p:cNvSpPr txBox="1"/>
          <p:nvPr/>
        </p:nvSpPr>
        <p:spPr>
          <a:xfrm>
            <a:off x="420397" y="1427693"/>
            <a:ext cx="2249375" cy="221599"/>
          </a:xfrm>
          <a:prstGeom prst="rect">
            <a:avLst/>
          </a:prstGeom>
          <a:noFill/>
        </p:spPr>
        <p:txBody>
          <a:bodyPr wrap="square" lIns="0" tIns="0" rIns="0" bIns="0" rtlCol="0">
            <a:spAutoFit/>
          </a:bodyPr>
          <a:lstStyle/>
          <a:p>
            <a:pPr algn="ctr" defTabSz="914126" eaLnBrk="1" hangingPunct="1">
              <a:lnSpc>
                <a:spcPct val="90000"/>
              </a:lnSpc>
              <a:spcBef>
                <a:spcPts val="0"/>
              </a:spcBef>
              <a:spcAft>
                <a:spcPts val="600"/>
              </a:spcAft>
            </a:pPr>
            <a:r>
              <a:rPr lang="en-US" sz="1600" b="1">
                <a:solidFill>
                  <a:srgbClr val="333E48"/>
                </a:solidFill>
                <a:latin typeface="Calibri"/>
              </a:rPr>
              <a:t>CI hosted in the Cloud</a:t>
            </a:r>
            <a:endParaRPr lang="en-GB" sz="1600" b="1" err="1">
              <a:solidFill>
                <a:srgbClr val="333E48"/>
              </a:solidFill>
              <a:latin typeface="Calibri"/>
            </a:endParaRPr>
          </a:p>
        </p:txBody>
      </p:sp>
      <p:sp>
        <p:nvSpPr>
          <p:cNvPr id="40" name="TextBox 39">
            <a:extLst>
              <a:ext uri="{FF2B5EF4-FFF2-40B4-BE49-F238E27FC236}">
                <a16:creationId xmlns:a16="http://schemas.microsoft.com/office/drawing/2014/main" id="{B2B0CC20-7840-48FA-833E-3231CD230E23}"/>
              </a:ext>
            </a:extLst>
          </p:cNvPr>
          <p:cNvSpPr txBox="1"/>
          <p:nvPr/>
        </p:nvSpPr>
        <p:spPr>
          <a:xfrm>
            <a:off x="394997" y="3455054"/>
            <a:ext cx="2227775" cy="215444"/>
          </a:xfrm>
          <a:prstGeom prst="rect">
            <a:avLst/>
          </a:prstGeom>
          <a:noFill/>
        </p:spPr>
        <p:txBody>
          <a:bodyPr wrap="square" lIns="0" tIns="0" rIns="0" bIns="0" rtlCol="0">
            <a:spAutoFit/>
          </a:bodyPr>
          <a:lstStyle/>
          <a:p>
            <a:pPr algn="ctr" defTabSz="914126"/>
            <a:r>
              <a:rPr lang="en-GB" sz="1400" b="1">
                <a:solidFill>
                  <a:srgbClr val="43414E"/>
                </a:solidFill>
                <a:latin typeface="Calibri"/>
              </a:rPr>
              <a:t>Test Results</a:t>
            </a:r>
            <a:endParaRPr lang="en-GB" sz="1400">
              <a:solidFill>
                <a:srgbClr val="000000"/>
              </a:solidFill>
              <a:latin typeface="Calibri"/>
            </a:endParaRPr>
          </a:p>
        </p:txBody>
      </p:sp>
      <p:sp>
        <p:nvSpPr>
          <p:cNvPr id="33" name="TextBox 32">
            <a:extLst>
              <a:ext uri="{FF2B5EF4-FFF2-40B4-BE49-F238E27FC236}">
                <a16:creationId xmlns:a16="http://schemas.microsoft.com/office/drawing/2014/main" id="{990EB451-8441-427A-B0F8-03D0A40DACF1}"/>
              </a:ext>
            </a:extLst>
          </p:cNvPr>
          <p:cNvSpPr txBox="1"/>
          <p:nvPr/>
        </p:nvSpPr>
        <p:spPr>
          <a:xfrm>
            <a:off x="455321" y="5627639"/>
            <a:ext cx="2698779" cy="461665"/>
          </a:xfrm>
          <a:prstGeom prst="rect">
            <a:avLst/>
          </a:prstGeom>
          <a:noFill/>
        </p:spPr>
        <p:txBody>
          <a:bodyPr wrap="square">
            <a:spAutoFit/>
          </a:bodyPr>
          <a:lstStyle/>
          <a:p>
            <a:pPr algn="l" fontAlgn="base"/>
            <a:r>
              <a:rPr lang="en-GB" sz="1200">
                <a:latin typeface="+mn-lt"/>
              </a:rPr>
              <a:t>All environments generate </a:t>
            </a:r>
            <a:br>
              <a:rPr lang="en-GB" sz="1200">
                <a:latin typeface="+mn-lt"/>
              </a:rPr>
            </a:br>
            <a:r>
              <a:rPr lang="en-GB" sz="1200">
                <a:latin typeface="+mn-lt"/>
              </a:rPr>
              <a:t>Event Log files for off-line analysis</a:t>
            </a:r>
            <a:endParaRPr lang="en-GB" sz="1400">
              <a:latin typeface="+mn-lt"/>
            </a:endParaRPr>
          </a:p>
        </p:txBody>
      </p:sp>
      <p:sp>
        <p:nvSpPr>
          <p:cNvPr id="37" name="TextBox 36">
            <a:extLst>
              <a:ext uri="{FF2B5EF4-FFF2-40B4-BE49-F238E27FC236}">
                <a16:creationId xmlns:a16="http://schemas.microsoft.com/office/drawing/2014/main" id="{0C607632-92C5-4815-BB56-6586ACEC7E52}"/>
              </a:ext>
            </a:extLst>
          </p:cNvPr>
          <p:cNvSpPr txBox="1"/>
          <p:nvPr/>
        </p:nvSpPr>
        <p:spPr>
          <a:xfrm>
            <a:off x="7517908" y="3940485"/>
            <a:ext cx="1390650" cy="215444"/>
          </a:xfrm>
          <a:prstGeom prst="rect">
            <a:avLst/>
          </a:prstGeom>
          <a:noFill/>
        </p:spPr>
        <p:txBody>
          <a:bodyPr wrap="square" lIns="0" tIns="0" rIns="0" bIns="0" rtlCol="0">
            <a:spAutoFit/>
          </a:bodyPr>
          <a:lstStyle/>
          <a:p>
            <a:pPr algn="ctr" defTabSz="914126"/>
            <a:r>
              <a:rPr lang="en-GB" sz="1400" b="1" dirty="0">
                <a:solidFill>
                  <a:srgbClr val="43414E"/>
                </a:solidFill>
                <a:latin typeface="Calibri"/>
              </a:rPr>
              <a:t>Develop Test cases</a:t>
            </a:r>
            <a:endParaRPr lang="en-GB" sz="1400" dirty="0">
              <a:solidFill>
                <a:srgbClr val="000000"/>
              </a:solidFill>
              <a:latin typeface="Calibri"/>
            </a:endParaRPr>
          </a:p>
        </p:txBody>
      </p:sp>
      <p:sp>
        <p:nvSpPr>
          <p:cNvPr id="42" name="TextBox 41">
            <a:extLst>
              <a:ext uri="{FF2B5EF4-FFF2-40B4-BE49-F238E27FC236}">
                <a16:creationId xmlns:a16="http://schemas.microsoft.com/office/drawing/2014/main" id="{401941AC-B865-4BCC-87A2-6F33C0696A2C}"/>
              </a:ext>
            </a:extLst>
          </p:cNvPr>
          <p:cNvSpPr txBox="1"/>
          <p:nvPr/>
        </p:nvSpPr>
        <p:spPr>
          <a:xfrm>
            <a:off x="7847986" y="5718896"/>
            <a:ext cx="934872" cy="276999"/>
          </a:xfrm>
          <a:prstGeom prst="rect">
            <a:avLst/>
          </a:prstGeom>
          <a:noFill/>
        </p:spPr>
        <p:txBody>
          <a:bodyPr wrap="square">
            <a:spAutoFit/>
          </a:bodyPr>
          <a:lstStyle/>
          <a:p>
            <a:pPr algn="l" fontAlgn="base"/>
            <a:r>
              <a:rPr lang="en-GB" sz="1200" dirty="0">
                <a:latin typeface="+mn-lt"/>
              </a:rPr>
              <a:t>Simulation</a:t>
            </a:r>
            <a:endParaRPr lang="en-GB" sz="1400" dirty="0">
              <a:latin typeface="+mn-lt"/>
            </a:endParaRPr>
          </a:p>
        </p:txBody>
      </p:sp>
      <p:pic>
        <p:nvPicPr>
          <p:cNvPr id="9" name="Picture 8">
            <a:extLst>
              <a:ext uri="{FF2B5EF4-FFF2-40B4-BE49-F238E27FC236}">
                <a16:creationId xmlns:a16="http://schemas.microsoft.com/office/drawing/2014/main" id="{B7976DB0-B9B3-5D12-1C0E-84B7789EE570}"/>
              </a:ext>
            </a:extLst>
          </p:cNvPr>
          <p:cNvPicPr>
            <a:picLocks noChangeAspect="1"/>
          </p:cNvPicPr>
          <p:nvPr/>
        </p:nvPicPr>
        <p:blipFill>
          <a:blip r:embed="rId9"/>
          <a:stretch>
            <a:fillRect/>
          </a:stretch>
        </p:blipFill>
        <p:spPr>
          <a:xfrm>
            <a:off x="7793477" y="4221467"/>
            <a:ext cx="954827" cy="1197981"/>
          </a:xfrm>
          <a:prstGeom prst="rect">
            <a:avLst/>
          </a:prstGeom>
        </p:spPr>
      </p:pic>
      <p:sp>
        <p:nvSpPr>
          <p:cNvPr id="6" name="Rectangle 5">
            <a:extLst>
              <a:ext uri="{FF2B5EF4-FFF2-40B4-BE49-F238E27FC236}">
                <a16:creationId xmlns:a16="http://schemas.microsoft.com/office/drawing/2014/main" id="{719CC88E-891F-5080-BDAF-5FE9E7258896}"/>
              </a:ext>
            </a:extLst>
          </p:cNvPr>
          <p:cNvSpPr/>
          <p:nvPr/>
        </p:nvSpPr>
        <p:spPr>
          <a:xfrm>
            <a:off x="7849765" y="4265906"/>
            <a:ext cx="842250" cy="7535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Arm</a:t>
            </a:r>
          </a:p>
          <a:p>
            <a:pPr algn="ctr"/>
            <a:r>
              <a:rPr lang="en-US" sz="1600" b="1" dirty="0">
                <a:solidFill>
                  <a:schemeClr val="tx1"/>
                </a:solidFill>
              </a:rPr>
              <a:t>FVPs</a:t>
            </a:r>
          </a:p>
        </p:txBody>
      </p:sp>
    </p:spTree>
    <p:extLst>
      <p:ext uri="{BB962C8B-B14F-4D97-AF65-F5344CB8AC3E}">
        <p14:creationId xmlns:p14="http://schemas.microsoft.com/office/powerpoint/2010/main" val="54819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896C27-BCEB-47FA-A152-53894C0D22F2}"/>
              </a:ext>
            </a:extLst>
          </p:cNvPr>
          <p:cNvSpPr/>
          <p:nvPr/>
        </p:nvSpPr>
        <p:spPr>
          <a:xfrm>
            <a:off x="187569" y="3120996"/>
            <a:ext cx="3760423" cy="16917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Cortex-M Application</a:t>
            </a:r>
            <a:endParaRPr lang="en-GB" dirty="0">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dirty="0"/>
              <a:t>FVP/FM I/O Peripheral Extension</a:t>
            </a:r>
            <a:endParaRPr lang="en-GB" dirty="0"/>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endParaRPr lang="en-GB" dirty="0"/>
          </a:p>
        </p:txBody>
      </p:sp>
      <p:sp>
        <p:nvSpPr>
          <p:cNvPr id="9" name="Rectangle 8">
            <a:extLst>
              <a:ext uri="{FF2B5EF4-FFF2-40B4-BE49-F238E27FC236}">
                <a16:creationId xmlns:a16="http://schemas.microsoft.com/office/drawing/2014/main" id="{90A24D2A-66DF-4017-A0E1-6299C0B93081}"/>
              </a:ext>
            </a:extLst>
          </p:cNvPr>
          <p:cNvSpPr/>
          <p:nvPr/>
        </p:nvSpPr>
        <p:spPr>
          <a:xfrm>
            <a:off x="7139939" y="3548674"/>
            <a:ext cx="2217737" cy="10945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script</a:t>
            </a:r>
            <a:br>
              <a:rPr lang="en-US" dirty="0"/>
            </a:br>
            <a:r>
              <a:rPr lang="en-US" sz="1400" dirty="0"/>
              <a:t>VIO controls</a:t>
            </a:r>
            <a:endParaRPr lang="en-GB" sz="1400" dirty="0"/>
          </a:p>
        </p:txBody>
      </p:sp>
      <p:sp>
        <p:nvSpPr>
          <p:cNvPr id="19" name="Rectangle 18">
            <a:extLst>
              <a:ext uri="{FF2B5EF4-FFF2-40B4-BE49-F238E27FC236}">
                <a16:creationId xmlns:a16="http://schemas.microsoft.com/office/drawing/2014/main" id="{D94CD6BC-D984-4EFE-95CF-AF8A8637DFA2}"/>
              </a:ext>
            </a:extLst>
          </p:cNvPr>
          <p:cNvSpPr/>
          <p:nvPr/>
        </p:nvSpPr>
        <p:spPr>
          <a:xfrm>
            <a:off x="2047631" y="3541054"/>
            <a:ext cx="1818436"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CMSIS-Driver VIO</a:t>
            </a:r>
            <a:br>
              <a:rPr lang="en-US" dirty="0"/>
            </a:br>
            <a:r>
              <a:rPr lang="en-US" sz="1400" dirty="0"/>
              <a:t>Peripheral Driver</a:t>
            </a:r>
            <a:endParaRPr lang="en-GB" dirty="0"/>
          </a:p>
        </p:txBody>
      </p:sp>
      <p:sp>
        <p:nvSpPr>
          <p:cNvPr id="20" name="Rectangle 19">
            <a:extLst>
              <a:ext uri="{FF2B5EF4-FFF2-40B4-BE49-F238E27FC236}">
                <a16:creationId xmlns:a16="http://schemas.microsoft.com/office/drawing/2014/main" id="{A0213FEA-CEFF-476F-8AFF-7E3EBF8665DF}"/>
              </a:ext>
            </a:extLst>
          </p:cNvPr>
          <p:cNvSpPr/>
          <p:nvPr/>
        </p:nvSpPr>
        <p:spPr>
          <a:xfrm>
            <a:off x="511176" y="3548674"/>
            <a:ext cx="1385424"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br>
              <a:rPr lang="en-US" dirty="0"/>
            </a:br>
            <a:r>
              <a:rPr lang="en-US" dirty="0"/>
              <a:t>Application</a:t>
            </a:r>
            <a:endParaRPr lang="en-GB" dirty="0"/>
          </a:p>
        </p:txBody>
      </p:sp>
      <p:sp>
        <p:nvSpPr>
          <p:cNvPr id="21" name="TextBox 20">
            <a:extLst>
              <a:ext uri="{FF2B5EF4-FFF2-40B4-BE49-F238E27FC236}">
                <a16:creationId xmlns:a16="http://schemas.microsoft.com/office/drawing/2014/main" id="{12C052E9-DC42-4261-A951-51B04966D51D}"/>
              </a:ext>
            </a:extLst>
          </p:cNvPr>
          <p:cNvSpPr txBox="1"/>
          <p:nvPr/>
        </p:nvSpPr>
        <p:spPr>
          <a:xfrm>
            <a:off x="280215" y="2365231"/>
            <a:ext cx="3685492" cy="4431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Application on the Cortex-M side can use CMSIS-Driver VIO for the peripheral control</a:t>
            </a:r>
            <a:endParaRPr lang="en-GB" sz="1600" kern="1200" dirty="0">
              <a:solidFill>
                <a:schemeClr val="tx2"/>
              </a:solidFill>
              <a:latin typeface="+mn-lt"/>
              <a:ea typeface="+mn-ea"/>
              <a:cs typeface="+mn-cs"/>
            </a:endParaRPr>
          </a:p>
        </p:txBody>
      </p:sp>
      <p:sp>
        <p:nvSpPr>
          <p:cNvPr id="4" name="Rectangle 3">
            <a:extLst>
              <a:ext uri="{FF2B5EF4-FFF2-40B4-BE49-F238E27FC236}">
                <a16:creationId xmlns:a16="http://schemas.microsoft.com/office/drawing/2014/main" id="{83F5C782-7F03-18FA-5B33-2660CCDF568C}"/>
              </a:ext>
            </a:extLst>
          </p:cNvPr>
          <p:cNvSpPr/>
          <p:nvPr/>
        </p:nvSpPr>
        <p:spPr>
          <a:xfrm>
            <a:off x="4144448" y="2477762"/>
            <a:ext cx="2708910" cy="2510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3340">
              <a:spcAft>
                <a:spcPts val="600"/>
              </a:spcAft>
            </a:pPr>
            <a:r>
              <a:rPr lang="en-US" sz="1800" dirty="0">
                <a:solidFill>
                  <a:schemeClr val="bg1"/>
                </a:solidFill>
              </a:rPr>
              <a:t>Arm FVP </a:t>
            </a:r>
          </a:p>
          <a:p>
            <a:pPr algn="ctr" defTabSz="453340">
              <a:spcAft>
                <a:spcPts val="0"/>
              </a:spcAft>
            </a:pPr>
            <a:r>
              <a:rPr lang="en-US" sz="1600" dirty="0">
                <a:solidFill>
                  <a:schemeClr val="bg1"/>
                </a:solidFill>
              </a:rPr>
              <a:t>(Fixed Virtual Platform,</a:t>
            </a:r>
          </a:p>
          <a:p>
            <a:pPr algn="ctr" defTabSz="453340">
              <a:spcAft>
                <a:spcPts val="0"/>
              </a:spcAft>
            </a:pPr>
            <a:r>
              <a:rPr lang="en-US" sz="1600" dirty="0">
                <a:solidFill>
                  <a:schemeClr val="bg1"/>
                </a:solidFill>
              </a:rPr>
              <a:t>example: Corstone-300)</a:t>
            </a: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GB" sz="1600" dirty="0">
              <a:solidFill>
                <a:schemeClr val="bg1"/>
              </a:solidFill>
            </a:endParaRPr>
          </a:p>
        </p:txBody>
      </p:sp>
      <p:sp>
        <p:nvSpPr>
          <p:cNvPr id="5" name="Rectangle 4">
            <a:extLst>
              <a:ext uri="{FF2B5EF4-FFF2-40B4-BE49-F238E27FC236}">
                <a16:creationId xmlns:a16="http://schemas.microsoft.com/office/drawing/2014/main" id="{C7E5E7B8-B388-536B-FE1B-8DEF95B85408}"/>
              </a:ext>
            </a:extLst>
          </p:cNvPr>
          <p:cNvSpPr/>
          <p:nvPr/>
        </p:nvSpPr>
        <p:spPr>
          <a:xfrm>
            <a:off x="4250054" y="3548475"/>
            <a:ext cx="2493645" cy="12642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Input/Output Interface (VIO)</a:t>
            </a:r>
            <a:br>
              <a:rPr lang="en-US" dirty="0"/>
            </a:br>
            <a:r>
              <a:rPr lang="en-US" sz="1400" dirty="0">
                <a:ea typeface="+mn-lt"/>
                <a:cs typeface="+mn-lt"/>
              </a:rPr>
              <a:t>Peripheral with </a:t>
            </a:r>
            <a:br>
              <a:rPr lang="en-US" sz="1400" dirty="0">
                <a:ea typeface="+mn-lt"/>
                <a:cs typeface="+mn-lt"/>
              </a:rPr>
            </a:br>
            <a:r>
              <a:rPr lang="en-US" sz="1400" dirty="0">
                <a:ea typeface="+mn-lt"/>
                <a:cs typeface="+mn-lt"/>
              </a:rPr>
              <a:t>Register Interface</a:t>
            </a:r>
            <a:endParaRPr lang="en-US" dirty="0">
              <a:cs typeface="Calibri"/>
            </a:endParaRPr>
          </a:p>
        </p:txBody>
      </p:sp>
      <p:cxnSp>
        <p:nvCxnSpPr>
          <p:cNvPr id="23" name="Straight Arrow Connector 22">
            <a:extLst>
              <a:ext uri="{FF2B5EF4-FFF2-40B4-BE49-F238E27FC236}">
                <a16:creationId xmlns:a16="http://schemas.microsoft.com/office/drawing/2014/main" id="{7B87ED4E-E2EB-461F-AB98-01E9D5BF101A}"/>
              </a:ext>
            </a:extLst>
          </p:cNvPr>
          <p:cNvCxnSpPr>
            <a:cxnSpLocks/>
          </p:cNvCxnSpPr>
          <p:nvPr/>
        </p:nvCxnSpPr>
        <p:spPr>
          <a:xfrm>
            <a:off x="6743699" y="4100148"/>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2BEAD8E-F134-4C65-85DD-A809DE2AFE7C}"/>
              </a:ext>
            </a:extLst>
          </p:cNvPr>
          <p:cNvCxnSpPr>
            <a:cxnSpLocks/>
          </p:cNvCxnSpPr>
          <p:nvPr/>
        </p:nvCxnSpPr>
        <p:spPr>
          <a:xfrm>
            <a:off x="3878320" y="4088424"/>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06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02355" y="148870"/>
            <a:ext cx="11233150" cy="654760"/>
          </a:xfrm>
        </p:spPr>
        <p:txBody>
          <a:bodyPr/>
          <a:lstStyle/>
          <a:p>
            <a:r>
              <a:rPr lang="en-US" dirty="0"/>
              <a:t>Arm Virtual Hardware (AVH)</a:t>
            </a:r>
          </a:p>
        </p:txBody>
      </p:sp>
      <p:sp>
        <p:nvSpPr>
          <p:cNvPr id="7" name="Rectangle 6">
            <a:extLst>
              <a:ext uri="{FF2B5EF4-FFF2-40B4-BE49-F238E27FC236}">
                <a16:creationId xmlns:a16="http://schemas.microsoft.com/office/drawing/2014/main" id="{905104DD-E2CB-4A8A-925F-DA0436758A10}"/>
              </a:ext>
            </a:extLst>
          </p:cNvPr>
          <p:cNvSpPr/>
          <p:nvPr/>
        </p:nvSpPr>
        <p:spPr>
          <a:xfrm>
            <a:off x="200417" y="1017596"/>
            <a:ext cx="9238814" cy="5137543"/>
          </a:xfrm>
          <a:prstGeom prst="rect">
            <a:avLst/>
          </a:prstGeom>
          <a:no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endParaRPr lang="en-GB" sz="2000" dirty="0">
              <a:solidFill>
                <a:schemeClr val="tx1">
                  <a:lumMod val="65000"/>
                  <a:lumOff val="35000"/>
                </a:schemeClr>
              </a:solidFill>
            </a:endParaRPr>
          </a:p>
        </p:txBody>
      </p:sp>
      <p:sp>
        <p:nvSpPr>
          <p:cNvPr id="8" name="Rectangle 7">
            <a:extLst>
              <a:ext uri="{FF2B5EF4-FFF2-40B4-BE49-F238E27FC236}">
                <a16:creationId xmlns:a16="http://schemas.microsoft.com/office/drawing/2014/main" id="{F902E442-80C4-485D-A684-DBAE4FA2132D}"/>
              </a:ext>
            </a:extLst>
          </p:cNvPr>
          <p:cNvSpPr/>
          <p:nvPr/>
        </p:nvSpPr>
        <p:spPr>
          <a:xfrm>
            <a:off x="4422145" y="4355926"/>
            <a:ext cx="3062612"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sz="1600" dirty="0">
                <a:solidFill>
                  <a:prstClr val="white"/>
                </a:solidFill>
              </a:rPr>
              <a:t>AVH FVP models</a:t>
            </a:r>
            <a:endParaRPr lang="en-US" sz="1400" dirty="0">
              <a:solidFill>
                <a:prstClr val="white"/>
              </a:solidFill>
            </a:endParaRPr>
          </a:p>
          <a:p>
            <a:pPr marL="171450" indent="-171450" defTabSz="453340">
              <a:buFont typeface="Arial" panose="020B0604020202020204" pitchFamily="34" charset="0"/>
              <a:buChar char="•"/>
            </a:pPr>
            <a:r>
              <a:rPr lang="en-US" sz="1200" dirty="0">
                <a:solidFill>
                  <a:prstClr val="white"/>
                </a:solidFill>
              </a:rPr>
              <a:t>Corstone-300</a:t>
            </a:r>
          </a:p>
          <a:p>
            <a:pPr marL="171450" indent="-171450" defTabSz="453340">
              <a:buFont typeface="Arial" panose="020B0604020202020204" pitchFamily="34" charset="0"/>
              <a:buChar char="•"/>
            </a:pPr>
            <a:r>
              <a:rPr lang="en-US" sz="1200" dirty="0">
                <a:solidFill>
                  <a:prstClr val="white"/>
                </a:solidFill>
              </a:rPr>
              <a:t>Corstone-310</a:t>
            </a:r>
          </a:p>
          <a:p>
            <a:pPr marL="171450" indent="-171450" defTabSz="453340">
              <a:buFont typeface="Arial" panose="020B0604020202020204" pitchFamily="34" charset="0"/>
              <a:buChar char="•"/>
            </a:pPr>
            <a:r>
              <a:rPr lang="en-US" sz="1200" dirty="0">
                <a:solidFill>
                  <a:prstClr val="white"/>
                </a:solidFill>
              </a:rPr>
              <a:t>Cortex-M MPS2</a:t>
            </a:r>
          </a:p>
        </p:txBody>
      </p:sp>
      <p:sp>
        <p:nvSpPr>
          <p:cNvPr id="9" name="Rectangle 8">
            <a:extLst>
              <a:ext uri="{FF2B5EF4-FFF2-40B4-BE49-F238E27FC236}">
                <a16:creationId xmlns:a16="http://schemas.microsoft.com/office/drawing/2014/main" id="{E6BE769A-E12A-4E20-91D0-A0D592592F4A}"/>
              </a:ext>
            </a:extLst>
          </p:cNvPr>
          <p:cNvSpPr/>
          <p:nvPr/>
        </p:nvSpPr>
        <p:spPr>
          <a:xfrm>
            <a:off x="1832083" y="4376488"/>
            <a:ext cx="2193746"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sz="1600" dirty="0">
                <a:solidFill>
                  <a:prstClr val="white"/>
                </a:solidFill>
              </a:rPr>
              <a:t>AVH Corellium models</a:t>
            </a:r>
          </a:p>
          <a:p>
            <a:pPr marL="171450" indent="-171450" defTabSz="453340">
              <a:buFont typeface="Arial" panose="020B0604020202020204" pitchFamily="34" charset="0"/>
              <a:buChar char="•"/>
            </a:pPr>
            <a:r>
              <a:rPr lang="en-US" sz="1200" dirty="0">
                <a:solidFill>
                  <a:prstClr val="white"/>
                </a:solidFill>
              </a:rPr>
              <a:t>Raspberry Pi</a:t>
            </a:r>
          </a:p>
          <a:p>
            <a:pPr marL="171450" indent="-171450" defTabSz="453340">
              <a:buFont typeface="Arial" panose="020B0604020202020204" pitchFamily="34" charset="0"/>
              <a:buChar char="•"/>
            </a:pPr>
            <a:r>
              <a:rPr lang="en-US" sz="1200" dirty="0">
                <a:solidFill>
                  <a:prstClr val="white"/>
                </a:solidFill>
              </a:rPr>
              <a:t>NXP i.MX</a:t>
            </a:r>
          </a:p>
          <a:p>
            <a:pPr marL="171450" indent="-171450" defTabSz="453340">
              <a:buFont typeface="Arial" panose="020B0604020202020204" pitchFamily="34" charset="0"/>
              <a:buChar char="•"/>
            </a:pPr>
            <a:r>
              <a:rPr lang="en-US" sz="1200" dirty="0">
                <a:solidFill>
                  <a:prstClr val="white"/>
                </a:solidFill>
              </a:rPr>
              <a:t>STM32U5</a:t>
            </a:r>
          </a:p>
          <a:p>
            <a:pPr marL="285750" indent="-285750" defTabSz="453340">
              <a:buFont typeface="Arial" panose="020B0604020202020204" pitchFamily="34" charset="0"/>
              <a:buChar char="•"/>
            </a:pPr>
            <a:r>
              <a:rPr lang="en-US" sz="1200" dirty="0">
                <a:solidFill>
                  <a:prstClr val="white"/>
                </a:solidFill>
              </a:rPr>
              <a:t>…</a:t>
            </a:r>
          </a:p>
        </p:txBody>
      </p:sp>
      <p:sp>
        <p:nvSpPr>
          <p:cNvPr id="19" name="Rectangle 18">
            <a:extLst>
              <a:ext uri="{FF2B5EF4-FFF2-40B4-BE49-F238E27FC236}">
                <a16:creationId xmlns:a16="http://schemas.microsoft.com/office/drawing/2014/main" id="{D0A3E715-0A2D-D11A-1A33-F3FC6D1E7387}"/>
              </a:ext>
            </a:extLst>
          </p:cNvPr>
          <p:cNvSpPr/>
          <p:nvPr/>
        </p:nvSpPr>
        <p:spPr>
          <a:xfrm>
            <a:off x="7958953" y="2590853"/>
            <a:ext cx="903055" cy="3892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600" dirty="0">
                <a:solidFill>
                  <a:prstClr val="white"/>
                </a:solidFill>
              </a:rPr>
              <a:t>VsCode</a:t>
            </a:r>
            <a:endParaRPr lang="en-US" sz="1400" dirty="0">
              <a:solidFill>
                <a:prstClr val="white"/>
              </a:solidFill>
            </a:endParaRPr>
          </a:p>
        </p:txBody>
      </p:sp>
      <p:sp>
        <p:nvSpPr>
          <p:cNvPr id="30" name="Arrow: Down 29">
            <a:extLst>
              <a:ext uri="{FF2B5EF4-FFF2-40B4-BE49-F238E27FC236}">
                <a16:creationId xmlns:a16="http://schemas.microsoft.com/office/drawing/2014/main" id="{B0EADC78-5B97-1E72-9616-9CEB1D996902}"/>
              </a:ext>
            </a:extLst>
          </p:cNvPr>
          <p:cNvSpPr/>
          <p:nvPr/>
        </p:nvSpPr>
        <p:spPr>
          <a:xfrm rot="5400000">
            <a:off x="5426090" y="2597132"/>
            <a:ext cx="277342" cy="6257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Down 30">
            <a:extLst>
              <a:ext uri="{FF2B5EF4-FFF2-40B4-BE49-F238E27FC236}">
                <a16:creationId xmlns:a16="http://schemas.microsoft.com/office/drawing/2014/main" id="{A4ADD0C7-C6D7-EEEB-F214-823239BCAD4F}"/>
              </a:ext>
            </a:extLst>
          </p:cNvPr>
          <p:cNvSpPr/>
          <p:nvPr/>
        </p:nvSpPr>
        <p:spPr>
          <a:xfrm>
            <a:off x="2359640" y="3428742"/>
            <a:ext cx="226985" cy="6257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Down 31">
            <a:extLst>
              <a:ext uri="{FF2B5EF4-FFF2-40B4-BE49-F238E27FC236}">
                <a16:creationId xmlns:a16="http://schemas.microsoft.com/office/drawing/2014/main" id="{8CA3E7FC-5855-3FE6-74E6-32F8A3527C32}"/>
              </a:ext>
            </a:extLst>
          </p:cNvPr>
          <p:cNvSpPr/>
          <p:nvPr/>
        </p:nvSpPr>
        <p:spPr>
          <a:xfrm>
            <a:off x="4731982" y="3423940"/>
            <a:ext cx="226985" cy="6257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3CAC5B7F-9CE6-E285-FDC1-34F5218E3FC5}"/>
              </a:ext>
            </a:extLst>
          </p:cNvPr>
          <p:cNvSpPr/>
          <p:nvPr/>
        </p:nvSpPr>
        <p:spPr>
          <a:xfrm>
            <a:off x="6634662" y="3396850"/>
            <a:ext cx="277342" cy="65282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3F54E075-14E7-05FC-7FAB-6EC2AB328D04}"/>
              </a:ext>
            </a:extLst>
          </p:cNvPr>
          <p:cNvSpPr/>
          <p:nvPr/>
        </p:nvSpPr>
        <p:spPr>
          <a:xfrm>
            <a:off x="1135959" y="3958225"/>
            <a:ext cx="8051881" cy="1960323"/>
          </a:xfrm>
          <a:prstGeom prst="rect">
            <a:avLst/>
          </a:prstGeom>
          <a:no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endParaRPr lang="en-GB" sz="2000" dirty="0">
              <a:solidFill>
                <a:schemeClr val="tx1">
                  <a:lumMod val="65000"/>
                  <a:lumOff val="35000"/>
                </a:schemeClr>
              </a:solidFill>
            </a:endParaRPr>
          </a:p>
        </p:txBody>
      </p:sp>
      <p:sp>
        <p:nvSpPr>
          <p:cNvPr id="37" name="Rectangle 36">
            <a:extLst>
              <a:ext uri="{FF2B5EF4-FFF2-40B4-BE49-F238E27FC236}">
                <a16:creationId xmlns:a16="http://schemas.microsoft.com/office/drawing/2014/main" id="{61D0565C-C655-A554-1C7B-E247307CF958}"/>
              </a:ext>
            </a:extLst>
          </p:cNvPr>
          <p:cNvSpPr/>
          <p:nvPr/>
        </p:nvSpPr>
        <p:spPr>
          <a:xfrm>
            <a:off x="1135958" y="1905588"/>
            <a:ext cx="8051882" cy="1960323"/>
          </a:xfrm>
          <a:prstGeom prst="rect">
            <a:avLst/>
          </a:prstGeom>
          <a:no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endParaRPr lang="en-GB" sz="2000" dirty="0">
              <a:solidFill>
                <a:schemeClr val="tx1">
                  <a:lumMod val="65000"/>
                  <a:lumOff val="35000"/>
                </a:schemeClr>
              </a:solidFill>
            </a:endParaRPr>
          </a:p>
        </p:txBody>
      </p:sp>
      <p:sp>
        <p:nvSpPr>
          <p:cNvPr id="39" name="TextBox 38">
            <a:extLst>
              <a:ext uri="{FF2B5EF4-FFF2-40B4-BE49-F238E27FC236}">
                <a16:creationId xmlns:a16="http://schemas.microsoft.com/office/drawing/2014/main" id="{75E4094D-570B-0FC0-3923-E1695090CD23}"/>
              </a:ext>
            </a:extLst>
          </p:cNvPr>
          <p:cNvSpPr txBox="1"/>
          <p:nvPr/>
        </p:nvSpPr>
        <p:spPr>
          <a:xfrm>
            <a:off x="1100447" y="3945620"/>
            <a:ext cx="1294705" cy="338554"/>
          </a:xfrm>
          <a:prstGeom prst="rect">
            <a:avLst/>
          </a:prstGeom>
          <a:noFill/>
        </p:spPr>
        <p:txBody>
          <a:bodyPr wrap="square">
            <a:spAutoFit/>
          </a:bodyPr>
          <a:lstStyle/>
          <a:p>
            <a:pPr defTabSz="453340"/>
            <a:r>
              <a:rPr lang="en-US" sz="1600" dirty="0">
                <a:solidFill>
                  <a:schemeClr val="tx1">
                    <a:lumMod val="65000"/>
                    <a:lumOff val="35000"/>
                  </a:schemeClr>
                </a:solidFill>
              </a:rPr>
              <a:t>AVH models</a:t>
            </a:r>
          </a:p>
        </p:txBody>
      </p:sp>
      <p:sp>
        <p:nvSpPr>
          <p:cNvPr id="40" name="TextBox 39">
            <a:extLst>
              <a:ext uri="{FF2B5EF4-FFF2-40B4-BE49-F238E27FC236}">
                <a16:creationId xmlns:a16="http://schemas.microsoft.com/office/drawing/2014/main" id="{BCC291F0-0CC2-923E-CD03-1CCD4C446FD9}"/>
              </a:ext>
            </a:extLst>
          </p:cNvPr>
          <p:cNvSpPr txBox="1"/>
          <p:nvPr/>
        </p:nvSpPr>
        <p:spPr>
          <a:xfrm>
            <a:off x="1207195" y="1951997"/>
            <a:ext cx="3048522" cy="338554"/>
          </a:xfrm>
          <a:prstGeom prst="rect">
            <a:avLst/>
          </a:prstGeom>
          <a:noFill/>
        </p:spPr>
        <p:txBody>
          <a:bodyPr wrap="square">
            <a:spAutoFit/>
          </a:bodyPr>
          <a:lstStyle/>
          <a:p>
            <a:pPr defTabSz="453340"/>
            <a:r>
              <a:rPr lang="en-US" sz="1600" dirty="0">
                <a:solidFill>
                  <a:schemeClr val="tx1">
                    <a:lumMod val="65000"/>
                    <a:lumOff val="35000"/>
                  </a:schemeClr>
                </a:solidFill>
              </a:rPr>
              <a:t>AVH infrastructure and ecosystem</a:t>
            </a:r>
          </a:p>
        </p:txBody>
      </p:sp>
      <p:sp>
        <p:nvSpPr>
          <p:cNvPr id="41" name="TextBox 40">
            <a:extLst>
              <a:ext uri="{FF2B5EF4-FFF2-40B4-BE49-F238E27FC236}">
                <a16:creationId xmlns:a16="http://schemas.microsoft.com/office/drawing/2014/main" id="{7ECB0682-ED6D-ADF1-6F00-F28D393144F7}"/>
              </a:ext>
            </a:extLst>
          </p:cNvPr>
          <p:cNvSpPr txBox="1"/>
          <p:nvPr/>
        </p:nvSpPr>
        <p:spPr>
          <a:xfrm>
            <a:off x="6912005" y="3516945"/>
            <a:ext cx="1971726" cy="246221"/>
          </a:xfrm>
          <a:prstGeom prst="rect">
            <a:avLst/>
          </a:prstGeom>
          <a:noFill/>
        </p:spPr>
        <p:txBody>
          <a:bodyPr wrap="square">
            <a:spAutoFit/>
          </a:bodyPr>
          <a:lstStyle/>
          <a:p>
            <a:pPr defTabSz="453340"/>
            <a:r>
              <a:rPr lang="en-US" sz="1000" dirty="0">
                <a:solidFill>
                  <a:schemeClr val="tx1">
                    <a:lumMod val="65000"/>
                    <a:lumOff val="35000"/>
                  </a:schemeClr>
                </a:solidFill>
              </a:rPr>
              <a:t>Native integrations with AVH FVPs</a:t>
            </a:r>
          </a:p>
        </p:txBody>
      </p:sp>
      <p:sp>
        <p:nvSpPr>
          <p:cNvPr id="43" name="Cloud 42">
            <a:extLst>
              <a:ext uri="{FF2B5EF4-FFF2-40B4-BE49-F238E27FC236}">
                <a16:creationId xmlns:a16="http://schemas.microsoft.com/office/drawing/2014/main" id="{578AA3FC-EF67-D06F-A6A1-057CCF8EBE28}"/>
              </a:ext>
            </a:extLst>
          </p:cNvPr>
          <p:cNvSpPr/>
          <p:nvPr/>
        </p:nvSpPr>
        <p:spPr>
          <a:xfrm>
            <a:off x="1925876" y="2357154"/>
            <a:ext cx="2384483" cy="1010886"/>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3340"/>
            <a:br>
              <a:rPr lang="en-US" sz="1400" dirty="0">
                <a:solidFill>
                  <a:prstClr val="white"/>
                </a:solidFill>
              </a:rPr>
            </a:br>
            <a:r>
              <a:rPr lang="en-US" sz="1400" dirty="0">
                <a:solidFill>
                  <a:prstClr val="white"/>
                </a:solidFill>
              </a:rPr>
              <a:t>app.avh.arm.com</a:t>
            </a:r>
          </a:p>
          <a:p>
            <a:pPr defTabSz="453340"/>
            <a:r>
              <a:rPr lang="en-US" sz="1200" dirty="0">
                <a:solidFill>
                  <a:prstClr val="white"/>
                </a:solidFill>
              </a:rPr>
              <a:t>REST API / Web UI</a:t>
            </a:r>
          </a:p>
          <a:p>
            <a:pPr algn="ctr"/>
            <a:endParaRPr lang="en-GB" sz="1400" dirty="0"/>
          </a:p>
        </p:txBody>
      </p:sp>
      <p:sp>
        <p:nvSpPr>
          <p:cNvPr id="47" name="TextBox 46">
            <a:extLst>
              <a:ext uri="{FF2B5EF4-FFF2-40B4-BE49-F238E27FC236}">
                <a16:creationId xmlns:a16="http://schemas.microsoft.com/office/drawing/2014/main" id="{06B727FA-828F-EBD1-99AA-929969B3750C}"/>
              </a:ext>
            </a:extLst>
          </p:cNvPr>
          <p:cNvSpPr txBox="1"/>
          <p:nvPr/>
        </p:nvSpPr>
        <p:spPr>
          <a:xfrm rot="16200000">
            <a:off x="-791024" y="3559433"/>
            <a:ext cx="2943853" cy="369332"/>
          </a:xfrm>
          <a:prstGeom prst="rect">
            <a:avLst/>
          </a:prstGeom>
          <a:noFill/>
        </p:spPr>
        <p:txBody>
          <a:bodyPr wrap="square">
            <a:spAutoFit/>
          </a:bodyPr>
          <a:lstStyle/>
          <a:p>
            <a:pPr algn="ctr" defTabSz="453340"/>
            <a:r>
              <a:rPr lang="en-US" sz="1800" dirty="0">
                <a:solidFill>
                  <a:schemeClr val="tx1">
                    <a:lumMod val="65000"/>
                    <a:lumOff val="35000"/>
                  </a:schemeClr>
                </a:solidFill>
              </a:rPr>
              <a:t>Arm Virtual Hardware (AVH)</a:t>
            </a:r>
            <a:endParaRPr lang="en-GB" sz="1800" dirty="0">
              <a:solidFill>
                <a:schemeClr val="tx1">
                  <a:lumMod val="65000"/>
                  <a:lumOff val="35000"/>
                </a:schemeClr>
              </a:solidFill>
            </a:endParaRPr>
          </a:p>
        </p:txBody>
      </p:sp>
      <p:sp>
        <p:nvSpPr>
          <p:cNvPr id="48" name="TextBox 47">
            <a:extLst>
              <a:ext uri="{FF2B5EF4-FFF2-40B4-BE49-F238E27FC236}">
                <a16:creationId xmlns:a16="http://schemas.microsoft.com/office/drawing/2014/main" id="{B0A50E60-5C92-0A20-D38C-A3E70EA8CE68}"/>
              </a:ext>
            </a:extLst>
          </p:cNvPr>
          <p:cNvSpPr txBox="1"/>
          <p:nvPr/>
        </p:nvSpPr>
        <p:spPr>
          <a:xfrm>
            <a:off x="4310359" y="2352352"/>
            <a:ext cx="1082624" cy="400110"/>
          </a:xfrm>
          <a:prstGeom prst="rect">
            <a:avLst/>
          </a:prstGeom>
          <a:noFill/>
        </p:spPr>
        <p:txBody>
          <a:bodyPr wrap="square">
            <a:spAutoFit/>
          </a:bodyPr>
          <a:lstStyle/>
          <a:p>
            <a:pPr defTabSz="453340"/>
            <a:r>
              <a:rPr lang="en-US" sz="1000" dirty="0">
                <a:solidFill>
                  <a:schemeClr val="tx1">
                    <a:lumMod val="65000"/>
                    <a:lumOff val="35000"/>
                  </a:schemeClr>
                </a:solidFill>
              </a:rPr>
              <a:t>Integrations via</a:t>
            </a:r>
            <a:br>
              <a:rPr lang="en-US" sz="1000" dirty="0">
                <a:solidFill>
                  <a:schemeClr val="tx1">
                    <a:lumMod val="65000"/>
                    <a:lumOff val="35000"/>
                  </a:schemeClr>
                </a:solidFill>
              </a:rPr>
            </a:br>
            <a:r>
              <a:rPr lang="en-US" sz="1000" dirty="0">
                <a:solidFill>
                  <a:schemeClr val="tx1">
                    <a:lumMod val="65000"/>
                    <a:lumOff val="35000"/>
                  </a:schemeClr>
                </a:solidFill>
              </a:rPr>
              <a:t>AVH REST API</a:t>
            </a:r>
          </a:p>
        </p:txBody>
      </p:sp>
      <p:sp>
        <p:nvSpPr>
          <p:cNvPr id="49" name="Rectangle 48">
            <a:extLst>
              <a:ext uri="{FF2B5EF4-FFF2-40B4-BE49-F238E27FC236}">
                <a16:creationId xmlns:a16="http://schemas.microsoft.com/office/drawing/2014/main" id="{714111FC-5EE9-C00D-4D3B-8DEA95ED6BBB}"/>
              </a:ext>
            </a:extLst>
          </p:cNvPr>
          <p:cNvSpPr/>
          <p:nvPr/>
        </p:nvSpPr>
        <p:spPr>
          <a:xfrm>
            <a:off x="2905451" y="1198791"/>
            <a:ext cx="3423648" cy="4339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sz="1600" dirty="0">
                <a:solidFill>
                  <a:prstClr val="white"/>
                </a:solidFill>
              </a:rPr>
              <a:t>User Software development workflows</a:t>
            </a:r>
            <a:endParaRPr lang="en-US" sz="1200" dirty="0">
              <a:solidFill>
                <a:prstClr val="white"/>
              </a:solidFill>
            </a:endParaRPr>
          </a:p>
        </p:txBody>
      </p:sp>
      <p:sp>
        <p:nvSpPr>
          <p:cNvPr id="51" name="Rectangle 50">
            <a:extLst>
              <a:ext uri="{FF2B5EF4-FFF2-40B4-BE49-F238E27FC236}">
                <a16:creationId xmlns:a16="http://schemas.microsoft.com/office/drawing/2014/main" id="{5A5EA0E6-EAD1-CD56-66D5-273100989100}"/>
              </a:ext>
            </a:extLst>
          </p:cNvPr>
          <p:cNvSpPr/>
          <p:nvPr/>
        </p:nvSpPr>
        <p:spPr>
          <a:xfrm>
            <a:off x="7958953" y="2095933"/>
            <a:ext cx="903055" cy="3892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600" dirty="0">
                <a:solidFill>
                  <a:prstClr val="white"/>
                </a:solidFill>
              </a:rPr>
              <a:t>Keil MDK</a:t>
            </a:r>
            <a:endParaRPr lang="en-US" sz="1400" dirty="0">
              <a:solidFill>
                <a:prstClr val="white"/>
              </a:solidFill>
            </a:endParaRPr>
          </a:p>
        </p:txBody>
      </p:sp>
      <p:sp>
        <p:nvSpPr>
          <p:cNvPr id="53" name="TextBox 52">
            <a:extLst>
              <a:ext uri="{FF2B5EF4-FFF2-40B4-BE49-F238E27FC236}">
                <a16:creationId xmlns:a16="http://schemas.microsoft.com/office/drawing/2014/main" id="{A0429DF1-BE86-A250-803D-FC5F482E044B}"/>
              </a:ext>
            </a:extLst>
          </p:cNvPr>
          <p:cNvSpPr txBox="1"/>
          <p:nvPr/>
        </p:nvSpPr>
        <p:spPr>
          <a:xfrm>
            <a:off x="2905451" y="3507236"/>
            <a:ext cx="1453375" cy="246221"/>
          </a:xfrm>
          <a:prstGeom prst="rect">
            <a:avLst/>
          </a:prstGeom>
          <a:noFill/>
        </p:spPr>
        <p:txBody>
          <a:bodyPr wrap="square">
            <a:spAutoFit/>
          </a:bodyPr>
          <a:lstStyle/>
          <a:p>
            <a:r>
              <a:rPr lang="en-US" sz="1000" dirty="0">
                <a:solidFill>
                  <a:schemeClr val="tx1">
                    <a:lumMod val="65000"/>
                    <a:lumOff val="35000"/>
                  </a:schemeClr>
                </a:solidFill>
              </a:rPr>
              <a:t>AVH REST API</a:t>
            </a:r>
            <a:endParaRPr lang="en-GB" sz="1000" dirty="0"/>
          </a:p>
        </p:txBody>
      </p:sp>
      <p:sp>
        <p:nvSpPr>
          <p:cNvPr id="54" name="Rectangle 53">
            <a:extLst>
              <a:ext uri="{FF2B5EF4-FFF2-40B4-BE49-F238E27FC236}">
                <a16:creationId xmlns:a16="http://schemas.microsoft.com/office/drawing/2014/main" id="{3542DE34-7103-C948-7F57-12B55C371DCD}"/>
              </a:ext>
            </a:extLst>
          </p:cNvPr>
          <p:cNvSpPr/>
          <p:nvPr/>
        </p:nvSpPr>
        <p:spPr>
          <a:xfrm>
            <a:off x="7958953" y="3036854"/>
            <a:ext cx="903055" cy="3892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600" dirty="0">
                <a:solidFill>
                  <a:prstClr val="white"/>
                </a:solidFill>
              </a:rPr>
              <a:t>IAR</a:t>
            </a:r>
            <a:endParaRPr lang="en-US" sz="1400" dirty="0">
              <a:solidFill>
                <a:prstClr val="white"/>
              </a:solidFill>
            </a:endParaRPr>
          </a:p>
        </p:txBody>
      </p:sp>
      <p:sp>
        <p:nvSpPr>
          <p:cNvPr id="55" name="Cloud 54">
            <a:extLst>
              <a:ext uri="{FF2B5EF4-FFF2-40B4-BE49-F238E27FC236}">
                <a16:creationId xmlns:a16="http://schemas.microsoft.com/office/drawing/2014/main" id="{FAEAA0E6-667A-FD6C-F3DB-58B32C81997A}"/>
              </a:ext>
            </a:extLst>
          </p:cNvPr>
          <p:cNvSpPr/>
          <p:nvPr/>
        </p:nvSpPr>
        <p:spPr>
          <a:xfrm>
            <a:off x="5513032" y="1850018"/>
            <a:ext cx="1971725" cy="1447308"/>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3340"/>
            <a:endParaRPr lang="en-GB" sz="1400" dirty="0"/>
          </a:p>
        </p:txBody>
      </p:sp>
      <p:sp>
        <p:nvSpPr>
          <p:cNvPr id="29" name="Rectangle 28">
            <a:extLst>
              <a:ext uri="{FF2B5EF4-FFF2-40B4-BE49-F238E27FC236}">
                <a16:creationId xmlns:a16="http://schemas.microsoft.com/office/drawing/2014/main" id="{B194E3DB-E885-0C9C-342C-85FBAB134E89}"/>
              </a:ext>
            </a:extLst>
          </p:cNvPr>
          <p:cNvSpPr/>
          <p:nvPr/>
        </p:nvSpPr>
        <p:spPr>
          <a:xfrm>
            <a:off x="6483428" y="2050769"/>
            <a:ext cx="757034" cy="3641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dirty="0">
                <a:solidFill>
                  <a:prstClr val="white"/>
                </a:solidFill>
              </a:rPr>
              <a:t>Edge AI</a:t>
            </a:r>
          </a:p>
        </p:txBody>
      </p:sp>
      <p:sp>
        <p:nvSpPr>
          <p:cNvPr id="18" name="Rectangle 17">
            <a:extLst>
              <a:ext uri="{FF2B5EF4-FFF2-40B4-BE49-F238E27FC236}">
                <a16:creationId xmlns:a16="http://schemas.microsoft.com/office/drawing/2014/main" id="{81088948-C307-276D-A1C3-B7CD873101E9}"/>
              </a:ext>
            </a:extLst>
          </p:cNvPr>
          <p:cNvSpPr/>
          <p:nvPr/>
        </p:nvSpPr>
        <p:spPr>
          <a:xfrm>
            <a:off x="5614101" y="2371605"/>
            <a:ext cx="740952" cy="353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dirty="0">
                <a:solidFill>
                  <a:prstClr val="white"/>
                </a:solidFill>
              </a:rPr>
              <a:t>GitHub</a:t>
            </a:r>
          </a:p>
        </p:txBody>
      </p:sp>
      <p:sp>
        <p:nvSpPr>
          <p:cNvPr id="57" name="Cloud 56">
            <a:extLst>
              <a:ext uri="{FF2B5EF4-FFF2-40B4-BE49-F238E27FC236}">
                <a16:creationId xmlns:a16="http://schemas.microsoft.com/office/drawing/2014/main" id="{3EB29E0A-A2CD-54C2-383D-AB2302146B3D}"/>
              </a:ext>
            </a:extLst>
          </p:cNvPr>
          <p:cNvSpPr/>
          <p:nvPr/>
        </p:nvSpPr>
        <p:spPr>
          <a:xfrm>
            <a:off x="5732100" y="2016835"/>
            <a:ext cx="847146" cy="432046"/>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3340"/>
            <a:r>
              <a:rPr lang="en-US" sz="1400" dirty="0">
                <a:solidFill>
                  <a:prstClr val="white"/>
                </a:solidFill>
              </a:rPr>
              <a:t>AWS</a:t>
            </a:r>
            <a:endParaRPr lang="en-GB" sz="1400" dirty="0"/>
          </a:p>
        </p:txBody>
      </p:sp>
      <p:sp>
        <p:nvSpPr>
          <p:cNvPr id="58" name="Rectangle 57">
            <a:extLst>
              <a:ext uri="{FF2B5EF4-FFF2-40B4-BE49-F238E27FC236}">
                <a16:creationId xmlns:a16="http://schemas.microsoft.com/office/drawing/2014/main" id="{C152144D-07A3-D558-1290-A0291AA4D099}"/>
              </a:ext>
            </a:extLst>
          </p:cNvPr>
          <p:cNvSpPr/>
          <p:nvPr/>
        </p:nvSpPr>
        <p:spPr>
          <a:xfrm>
            <a:off x="5745606" y="2674411"/>
            <a:ext cx="740952" cy="3535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dirty="0">
                <a:solidFill>
                  <a:prstClr val="white"/>
                </a:solidFill>
              </a:rPr>
              <a:t>Azure</a:t>
            </a:r>
          </a:p>
        </p:txBody>
      </p:sp>
      <p:sp>
        <p:nvSpPr>
          <p:cNvPr id="59" name="Rectangle 58">
            <a:extLst>
              <a:ext uri="{FF2B5EF4-FFF2-40B4-BE49-F238E27FC236}">
                <a16:creationId xmlns:a16="http://schemas.microsoft.com/office/drawing/2014/main" id="{A1BC260E-27DA-AA52-82E1-C431752DF010}"/>
              </a:ext>
            </a:extLst>
          </p:cNvPr>
          <p:cNvSpPr/>
          <p:nvPr/>
        </p:nvSpPr>
        <p:spPr>
          <a:xfrm>
            <a:off x="6389160" y="2684300"/>
            <a:ext cx="757034" cy="3641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dirty="0">
                <a:solidFill>
                  <a:prstClr val="white"/>
                </a:solidFill>
              </a:rPr>
              <a:t>Others</a:t>
            </a:r>
          </a:p>
        </p:txBody>
      </p:sp>
    </p:spTree>
    <p:extLst>
      <p:ext uri="{BB962C8B-B14F-4D97-AF65-F5344CB8AC3E}">
        <p14:creationId xmlns:p14="http://schemas.microsoft.com/office/powerpoint/2010/main" val="1532709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896C27-BCEB-47FA-A152-53894C0D22F2}"/>
              </a:ext>
            </a:extLst>
          </p:cNvPr>
          <p:cNvSpPr/>
          <p:nvPr/>
        </p:nvSpPr>
        <p:spPr>
          <a:xfrm>
            <a:off x="187569" y="3120996"/>
            <a:ext cx="3760423" cy="16917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Cortex-M User Application</a:t>
            </a:r>
            <a:endParaRPr lang="en-GB" dirty="0">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dirty="0"/>
              <a:t>FVP/FM IP Socket Peripheral Extension</a:t>
            </a:r>
            <a:endParaRPr lang="en-GB" dirty="0"/>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endParaRPr lang="en-GB" dirty="0"/>
          </a:p>
        </p:txBody>
      </p:sp>
      <p:sp>
        <p:nvSpPr>
          <p:cNvPr id="9" name="Rectangle 8">
            <a:extLst>
              <a:ext uri="{FF2B5EF4-FFF2-40B4-BE49-F238E27FC236}">
                <a16:creationId xmlns:a16="http://schemas.microsoft.com/office/drawing/2014/main" id="{90A24D2A-66DF-4017-A0E1-6299C0B93081}"/>
              </a:ext>
            </a:extLst>
          </p:cNvPr>
          <p:cNvSpPr/>
          <p:nvPr/>
        </p:nvSpPr>
        <p:spPr>
          <a:xfrm>
            <a:off x="7115433" y="3548873"/>
            <a:ext cx="2217737" cy="10945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a:t>
            </a:r>
            <a:br>
              <a:rPr lang="en-US" dirty="0"/>
            </a:br>
            <a:r>
              <a:rPr lang="en-US" sz="1400" dirty="0"/>
              <a:t>BSD Sockets</a:t>
            </a:r>
            <a:endParaRPr lang="en-GB" sz="1400" dirty="0"/>
          </a:p>
        </p:txBody>
      </p:sp>
      <p:sp>
        <p:nvSpPr>
          <p:cNvPr id="19" name="Rectangle 18">
            <a:extLst>
              <a:ext uri="{FF2B5EF4-FFF2-40B4-BE49-F238E27FC236}">
                <a16:creationId xmlns:a16="http://schemas.microsoft.com/office/drawing/2014/main" id="{D94CD6BC-D984-4EFE-95CF-AF8A8637DFA2}"/>
              </a:ext>
            </a:extLst>
          </p:cNvPr>
          <p:cNvSpPr/>
          <p:nvPr/>
        </p:nvSpPr>
        <p:spPr>
          <a:xfrm>
            <a:off x="2047631" y="3541054"/>
            <a:ext cx="1818436"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Socket API</a:t>
            </a:r>
            <a:br>
              <a:rPr lang="en-US" dirty="0"/>
            </a:br>
            <a:r>
              <a:rPr lang="en-US" sz="1400" dirty="0"/>
              <a:t>example: IoT Socket</a:t>
            </a:r>
            <a:endParaRPr lang="en-GB" sz="1400" dirty="0"/>
          </a:p>
        </p:txBody>
      </p:sp>
      <p:sp>
        <p:nvSpPr>
          <p:cNvPr id="20" name="Rectangle 19">
            <a:extLst>
              <a:ext uri="{FF2B5EF4-FFF2-40B4-BE49-F238E27FC236}">
                <a16:creationId xmlns:a16="http://schemas.microsoft.com/office/drawing/2014/main" id="{A0213FEA-CEFF-476F-8AFF-7E3EBF8665DF}"/>
              </a:ext>
            </a:extLst>
          </p:cNvPr>
          <p:cNvSpPr/>
          <p:nvPr/>
        </p:nvSpPr>
        <p:spPr>
          <a:xfrm>
            <a:off x="511176" y="3548674"/>
            <a:ext cx="1385424" cy="10947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endParaRPr lang="en-GB" dirty="0"/>
          </a:p>
        </p:txBody>
      </p:sp>
      <p:sp>
        <p:nvSpPr>
          <p:cNvPr id="21" name="TextBox 20">
            <a:extLst>
              <a:ext uri="{FF2B5EF4-FFF2-40B4-BE49-F238E27FC236}">
                <a16:creationId xmlns:a16="http://schemas.microsoft.com/office/drawing/2014/main" id="{12C052E9-DC42-4261-A951-51B04966D51D}"/>
              </a:ext>
            </a:extLst>
          </p:cNvPr>
          <p:cNvSpPr txBox="1"/>
          <p:nvPr/>
        </p:nvSpPr>
        <p:spPr>
          <a:xfrm>
            <a:off x="262500" y="2373521"/>
            <a:ext cx="3685492" cy="4431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Application on the Cortex-M side can use</a:t>
            </a:r>
            <a:br>
              <a:rPr lang="en-US" sz="1600" dirty="0">
                <a:solidFill>
                  <a:schemeClr val="tx2"/>
                </a:solidFill>
                <a:latin typeface="+mn-lt"/>
                <a:ea typeface="+mn-ea"/>
              </a:rPr>
            </a:br>
            <a:r>
              <a:rPr lang="en-US" sz="1600" dirty="0">
                <a:solidFill>
                  <a:schemeClr val="tx2"/>
                </a:solidFill>
                <a:latin typeface="+mn-lt"/>
                <a:ea typeface="+mn-ea"/>
              </a:rPr>
              <a:t>IoT Socket API for the peripheral control</a:t>
            </a:r>
            <a:endParaRPr lang="en-GB" sz="1600" kern="1200" dirty="0">
              <a:solidFill>
                <a:schemeClr val="tx2"/>
              </a:solidFill>
              <a:latin typeface="+mn-lt"/>
              <a:ea typeface="+mn-ea"/>
              <a:cs typeface="+mn-cs"/>
            </a:endParaRPr>
          </a:p>
        </p:txBody>
      </p:sp>
      <p:sp>
        <p:nvSpPr>
          <p:cNvPr id="4" name="Rectangle 3">
            <a:extLst>
              <a:ext uri="{FF2B5EF4-FFF2-40B4-BE49-F238E27FC236}">
                <a16:creationId xmlns:a16="http://schemas.microsoft.com/office/drawing/2014/main" id="{20467D0C-A13A-7C59-70FD-6A76ACCAADEB}"/>
              </a:ext>
            </a:extLst>
          </p:cNvPr>
          <p:cNvSpPr/>
          <p:nvPr/>
        </p:nvSpPr>
        <p:spPr>
          <a:xfrm>
            <a:off x="4144448" y="2477762"/>
            <a:ext cx="2708910" cy="2510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3340">
              <a:spcAft>
                <a:spcPts val="600"/>
              </a:spcAft>
            </a:pPr>
            <a:r>
              <a:rPr lang="en-US" sz="1800" dirty="0">
                <a:solidFill>
                  <a:schemeClr val="bg1"/>
                </a:solidFill>
              </a:rPr>
              <a:t>Arm FVP </a:t>
            </a:r>
          </a:p>
          <a:p>
            <a:pPr algn="ctr" defTabSz="453340">
              <a:spcAft>
                <a:spcPts val="0"/>
              </a:spcAft>
            </a:pPr>
            <a:r>
              <a:rPr lang="en-US" sz="1600" dirty="0">
                <a:solidFill>
                  <a:schemeClr val="bg1"/>
                </a:solidFill>
              </a:rPr>
              <a:t>(Fixed Virtual Platform,</a:t>
            </a:r>
          </a:p>
          <a:p>
            <a:pPr algn="ctr" defTabSz="453340">
              <a:spcAft>
                <a:spcPts val="0"/>
              </a:spcAft>
            </a:pPr>
            <a:r>
              <a:rPr lang="en-US" sz="1600" dirty="0">
                <a:solidFill>
                  <a:schemeClr val="bg1"/>
                </a:solidFill>
              </a:rPr>
              <a:t>example: Corstone-300)</a:t>
            </a: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US" sz="1600" dirty="0">
              <a:solidFill>
                <a:schemeClr val="bg1"/>
              </a:solidFill>
            </a:endParaRPr>
          </a:p>
          <a:p>
            <a:pPr algn="ctr" defTabSz="453340"/>
            <a:endParaRPr lang="en-GB" sz="1600" dirty="0">
              <a:solidFill>
                <a:schemeClr val="bg1"/>
              </a:solidFill>
            </a:endParaRPr>
          </a:p>
        </p:txBody>
      </p:sp>
      <p:sp>
        <p:nvSpPr>
          <p:cNvPr id="5" name="Rectangle 4">
            <a:extLst>
              <a:ext uri="{FF2B5EF4-FFF2-40B4-BE49-F238E27FC236}">
                <a16:creationId xmlns:a16="http://schemas.microsoft.com/office/drawing/2014/main" id="{23DEF9FF-865C-3902-6A0C-612F3567A6CC}"/>
              </a:ext>
            </a:extLst>
          </p:cNvPr>
          <p:cNvSpPr/>
          <p:nvPr/>
        </p:nvSpPr>
        <p:spPr>
          <a:xfrm>
            <a:off x="4250054" y="3548475"/>
            <a:ext cx="2493645" cy="12642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Socket Interface (VSocket)</a:t>
            </a:r>
            <a:br>
              <a:rPr lang="en-US" dirty="0"/>
            </a:br>
            <a:r>
              <a:rPr lang="en-US" sz="1400" dirty="0">
                <a:ea typeface="+mn-lt"/>
                <a:cs typeface="+mn-lt"/>
              </a:rPr>
              <a:t>Peripheral with </a:t>
            </a:r>
            <a:br>
              <a:rPr lang="en-US" sz="1400" dirty="0">
                <a:ea typeface="+mn-lt"/>
                <a:cs typeface="+mn-lt"/>
              </a:rPr>
            </a:br>
            <a:r>
              <a:rPr lang="en-US" sz="1400" dirty="0">
                <a:ea typeface="+mn-lt"/>
                <a:cs typeface="+mn-lt"/>
              </a:rPr>
              <a:t>Register Interface</a:t>
            </a:r>
            <a:endParaRPr lang="en-US" dirty="0">
              <a:cs typeface="Calibri"/>
            </a:endParaRPr>
          </a:p>
        </p:txBody>
      </p:sp>
      <p:cxnSp>
        <p:nvCxnSpPr>
          <p:cNvPr id="18" name="Straight Arrow Connector 17">
            <a:extLst>
              <a:ext uri="{FF2B5EF4-FFF2-40B4-BE49-F238E27FC236}">
                <a16:creationId xmlns:a16="http://schemas.microsoft.com/office/drawing/2014/main" id="{42BEAD8E-F134-4C65-85DD-A809DE2AFE7C}"/>
              </a:ext>
            </a:extLst>
          </p:cNvPr>
          <p:cNvCxnSpPr>
            <a:cxnSpLocks/>
          </p:cNvCxnSpPr>
          <p:nvPr/>
        </p:nvCxnSpPr>
        <p:spPr>
          <a:xfrm>
            <a:off x="3878320" y="4088424"/>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B87ED4E-E2EB-461F-AB98-01E9D5BF101A}"/>
              </a:ext>
            </a:extLst>
          </p:cNvPr>
          <p:cNvCxnSpPr>
            <a:cxnSpLocks/>
          </p:cNvCxnSpPr>
          <p:nvPr/>
        </p:nvCxnSpPr>
        <p:spPr>
          <a:xfrm>
            <a:off x="6743699" y="4100148"/>
            <a:ext cx="371734" cy="0"/>
          </a:xfrm>
          <a:prstGeom prst="straightConnector1">
            <a:avLst/>
          </a:prstGeom>
          <a:ln w="12700">
            <a:solidFill>
              <a:schemeClr val="accent2">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171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2">
            <a:extLst>
              <a:ext uri="{FF2B5EF4-FFF2-40B4-BE49-F238E27FC236}">
                <a16:creationId xmlns:a16="http://schemas.microsoft.com/office/drawing/2014/main" id="{18D2DA40-45DE-B745-91B9-5CB906F1046F}"/>
              </a:ext>
            </a:extLst>
          </p:cNvPr>
          <p:cNvSpPr/>
          <p:nvPr/>
        </p:nvSpPr>
        <p:spPr>
          <a:xfrm>
            <a:off x="645718" y="483064"/>
            <a:ext cx="3600000" cy="2654604"/>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a:p>
          <a:p>
            <a:pPr algn="ctr"/>
            <a:endParaRPr lang="en-US"/>
          </a:p>
          <a:p>
            <a:pPr algn="ctr"/>
            <a:r>
              <a:rPr lang="en-US" sz="2800"/>
              <a:t>IDE development</a:t>
            </a:r>
          </a:p>
          <a:p>
            <a:pPr algn="ctr"/>
            <a:r>
              <a:rPr lang="en-US" sz="2400"/>
              <a:t>Local installation</a:t>
            </a:r>
          </a:p>
        </p:txBody>
      </p:sp>
      <p:sp>
        <p:nvSpPr>
          <p:cNvPr id="127" name="Rectangle 126">
            <a:extLst>
              <a:ext uri="{FF2B5EF4-FFF2-40B4-BE49-F238E27FC236}">
                <a16:creationId xmlns:a16="http://schemas.microsoft.com/office/drawing/2014/main" id="{2A3DA98E-45D2-1F43-A24A-E0C7572DC7F9}"/>
              </a:ext>
            </a:extLst>
          </p:cNvPr>
          <p:cNvSpPr/>
          <p:nvPr/>
        </p:nvSpPr>
        <p:spPr>
          <a:xfrm>
            <a:off x="903639" y="653937"/>
            <a:ext cx="3060000" cy="3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Rounded Corners 1">
            <a:extLst>
              <a:ext uri="{FF2B5EF4-FFF2-40B4-BE49-F238E27FC236}">
                <a16:creationId xmlns:a16="http://schemas.microsoft.com/office/drawing/2014/main" id="{D68EBEAD-6724-4D47-97C1-9CD8E8970BD4}"/>
              </a:ext>
            </a:extLst>
          </p:cNvPr>
          <p:cNvSpPr/>
          <p:nvPr/>
        </p:nvSpPr>
        <p:spPr>
          <a:xfrm>
            <a:off x="645718" y="3288197"/>
            <a:ext cx="5206123" cy="278194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2"/>
              </a:solidFill>
            </a:endParaRPr>
          </a:p>
        </p:txBody>
      </p:sp>
      <p:sp>
        <p:nvSpPr>
          <p:cNvPr id="9" name="Rectangle: Rounded Corners 73">
            <a:extLst>
              <a:ext uri="{FF2B5EF4-FFF2-40B4-BE49-F238E27FC236}">
                <a16:creationId xmlns:a16="http://schemas.microsoft.com/office/drawing/2014/main" id="{EC065EE2-B8FA-AD4C-B2F0-A559D64B7850}"/>
              </a:ext>
            </a:extLst>
          </p:cNvPr>
          <p:cNvSpPr/>
          <p:nvPr/>
        </p:nvSpPr>
        <p:spPr>
          <a:xfrm>
            <a:off x="6223322" y="3288197"/>
            <a:ext cx="5206124" cy="278194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10" name="Rectangle 9">
            <a:extLst>
              <a:ext uri="{FF2B5EF4-FFF2-40B4-BE49-F238E27FC236}">
                <a16:creationId xmlns:a16="http://schemas.microsoft.com/office/drawing/2014/main" id="{CA681FFC-CA84-EF4B-A621-7F4151E53581}"/>
              </a:ext>
            </a:extLst>
          </p:cNvPr>
          <p:cNvSpPr/>
          <p:nvPr/>
        </p:nvSpPr>
        <p:spPr>
          <a:xfrm>
            <a:off x="4245718" y="3284957"/>
            <a:ext cx="3572398" cy="91988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Rounded Corners 52">
            <a:extLst>
              <a:ext uri="{FF2B5EF4-FFF2-40B4-BE49-F238E27FC236}">
                <a16:creationId xmlns:a16="http://schemas.microsoft.com/office/drawing/2014/main" id="{595D72E1-CA0C-4141-B0D2-41FE2BFE8C9E}"/>
              </a:ext>
            </a:extLst>
          </p:cNvPr>
          <p:cNvSpPr/>
          <p:nvPr/>
        </p:nvSpPr>
        <p:spPr>
          <a:xfrm>
            <a:off x="4209613" y="4411339"/>
            <a:ext cx="1498208" cy="540158"/>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‘n’ Local Builds</a:t>
            </a:r>
          </a:p>
        </p:txBody>
      </p:sp>
      <p:sp>
        <p:nvSpPr>
          <p:cNvPr id="42" name="Rectangle: Rounded Corners 54">
            <a:extLst>
              <a:ext uri="{FF2B5EF4-FFF2-40B4-BE49-F238E27FC236}">
                <a16:creationId xmlns:a16="http://schemas.microsoft.com/office/drawing/2014/main" id="{9C05F61A-3F91-7C4B-B440-418DB6D12E0C}"/>
              </a:ext>
            </a:extLst>
          </p:cNvPr>
          <p:cNvSpPr/>
          <p:nvPr/>
        </p:nvSpPr>
        <p:spPr>
          <a:xfrm>
            <a:off x="4209613" y="5362439"/>
            <a:ext cx="1498208" cy="542096"/>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‘n’ Local Debug</a:t>
            </a:r>
          </a:p>
        </p:txBody>
      </p:sp>
      <p:sp>
        <p:nvSpPr>
          <p:cNvPr id="46" name="Rectangle: Rounded Corners 68">
            <a:extLst>
              <a:ext uri="{FF2B5EF4-FFF2-40B4-BE49-F238E27FC236}">
                <a16:creationId xmlns:a16="http://schemas.microsoft.com/office/drawing/2014/main" id="{D461B252-F15C-9745-BBBF-D8D8D925CF7E}"/>
              </a:ext>
            </a:extLst>
          </p:cNvPr>
          <p:cNvSpPr/>
          <p:nvPr/>
        </p:nvSpPr>
        <p:spPr>
          <a:xfrm>
            <a:off x="4402723" y="3421510"/>
            <a:ext cx="3204376" cy="666405"/>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Control System </a:t>
            </a:r>
            <a:br>
              <a:rPr lang="en-US"/>
            </a:br>
            <a:r>
              <a:rPr lang="en-US"/>
              <a:t>Code Repository</a:t>
            </a:r>
          </a:p>
        </p:txBody>
      </p:sp>
      <p:sp>
        <p:nvSpPr>
          <p:cNvPr id="48" name="Freeform 26">
            <a:extLst>
              <a:ext uri="{FF2B5EF4-FFF2-40B4-BE49-F238E27FC236}">
                <a16:creationId xmlns:a16="http://schemas.microsoft.com/office/drawing/2014/main" id="{761BFB84-4412-D84F-A720-1A25FA33F306}"/>
              </a:ext>
            </a:extLst>
          </p:cNvPr>
          <p:cNvSpPr/>
          <p:nvPr/>
        </p:nvSpPr>
        <p:spPr>
          <a:xfrm>
            <a:off x="823875" y="573203"/>
            <a:ext cx="3214869" cy="471885"/>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45201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2842 w 1430409"/>
              <a:gd name="connsiteY4" fmla="*/ 159303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9303 h 717102"/>
              <a:gd name="connsiteX0" fmla="*/ 131546 w 1434429"/>
              <a:gd name="connsiteY0" fmla="*/ 0 h 717102"/>
              <a:gd name="connsiteX1" fmla="*/ 1434429 w 1434429"/>
              <a:gd name="connsiteY1" fmla="*/ 0 h 717102"/>
              <a:gd name="connsiteX2" fmla="*/ 1434429 w 1434429"/>
              <a:gd name="connsiteY2" fmla="*/ 717102 h 717102"/>
              <a:gd name="connsiteX3" fmla="*/ 4020 w 1434429"/>
              <a:gd name="connsiteY3" fmla="*/ 717102 h 717102"/>
              <a:gd name="connsiteX4" fmla="*/ 0 w 1434429"/>
              <a:gd name="connsiteY4" fmla="*/ 141748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0526 h 717102"/>
              <a:gd name="connsiteX0" fmla="*/ 131546 w 1434429"/>
              <a:gd name="connsiteY0" fmla="*/ 0 h 717102"/>
              <a:gd name="connsiteX1" fmla="*/ 1434429 w 1434429"/>
              <a:gd name="connsiteY1" fmla="*/ 0 h 717102"/>
              <a:gd name="connsiteX2" fmla="*/ 1434429 w 1434429"/>
              <a:gd name="connsiteY2" fmla="*/ 717102 h 717102"/>
              <a:gd name="connsiteX3" fmla="*/ 4020 w 1434429"/>
              <a:gd name="connsiteY3" fmla="*/ 717102 h 717102"/>
              <a:gd name="connsiteX4" fmla="*/ 0 w 1434429"/>
              <a:gd name="connsiteY4" fmla="*/ 150526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 name="connsiteX0" fmla="*/ 75532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 name="connsiteX0" fmla="*/ 54992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998" h="717102">
                <a:moveTo>
                  <a:pt x="54992" y="0"/>
                </a:moveTo>
                <a:lnTo>
                  <a:pt x="1430998" y="0"/>
                </a:lnTo>
                <a:lnTo>
                  <a:pt x="1430998" y="717102"/>
                </a:lnTo>
                <a:lnTo>
                  <a:pt x="589" y="717102"/>
                </a:lnTo>
                <a:cubicBezTo>
                  <a:pt x="589" y="525635"/>
                  <a:pt x="0" y="346382"/>
                  <a:pt x="0" y="154915"/>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Create and Debug</a:t>
            </a:r>
          </a:p>
        </p:txBody>
      </p:sp>
      <p:sp>
        <p:nvSpPr>
          <p:cNvPr id="49" name="Freeform 16">
            <a:extLst>
              <a:ext uri="{FF2B5EF4-FFF2-40B4-BE49-F238E27FC236}">
                <a16:creationId xmlns:a16="http://schemas.microsoft.com/office/drawing/2014/main" id="{59A32FD5-4DE6-6E4A-BF40-F27B87DFD7D3}"/>
              </a:ext>
            </a:extLst>
          </p:cNvPr>
          <p:cNvSpPr/>
          <p:nvPr/>
        </p:nvSpPr>
        <p:spPr>
          <a:xfrm rot="5400000" flipV="1">
            <a:off x="767615" y="512835"/>
            <a:ext cx="113485" cy="113485"/>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Rounded Corners 80">
            <a:extLst>
              <a:ext uri="{FF2B5EF4-FFF2-40B4-BE49-F238E27FC236}">
                <a16:creationId xmlns:a16="http://schemas.microsoft.com/office/drawing/2014/main" id="{16394C9A-B152-1E49-B65D-1C96562FEAD0}"/>
              </a:ext>
            </a:extLst>
          </p:cNvPr>
          <p:cNvSpPr/>
          <p:nvPr/>
        </p:nvSpPr>
        <p:spPr>
          <a:xfrm>
            <a:off x="2504760" y="4411339"/>
            <a:ext cx="1498208" cy="540158"/>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2 Local Builds</a:t>
            </a:r>
          </a:p>
        </p:txBody>
      </p:sp>
      <p:sp>
        <p:nvSpPr>
          <p:cNvPr id="53" name="Rectangle: Rounded Corners 81">
            <a:extLst>
              <a:ext uri="{FF2B5EF4-FFF2-40B4-BE49-F238E27FC236}">
                <a16:creationId xmlns:a16="http://schemas.microsoft.com/office/drawing/2014/main" id="{589F02ED-0B9D-214A-85CE-CB93AB43D3A7}"/>
              </a:ext>
            </a:extLst>
          </p:cNvPr>
          <p:cNvSpPr/>
          <p:nvPr/>
        </p:nvSpPr>
        <p:spPr>
          <a:xfrm>
            <a:off x="2504760" y="5362439"/>
            <a:ext cx="1498208" cy="542096"/>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2 Local Debug</a:t>
            </a:r>
          </a:p>
        </p:txBody>
      </p:sp>
      <p:sp>
        <p:nvSpPr>
          <p:cNvPr id="57" name="Rectangle: Rounded Corners 99">
            <a:extLst>
              <a:ext uri="{FF2B5EF4-FFF2-40B4-BE49-F238E27FC236}">
                <a16:creationId xmlns:a16="http://schemas.microsoft.com/office/drawing/2014/main" id="{199A6B98-F309-DB4B-A447-9D62CA99CAD4}"/>
              </a:ext>
            </a:extLst>
          </p:cNvPr>
          <p:cNvSpPr/>
          <p:nvPr/>
        </p:nvSpPr>
        <p:spPr>
          <a:xfrm>
            <a:off x="799905" y="4408998"/>
            <a:ext cx="1498208" cy="540158"/>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1 Local Builds</a:t>
            </a:r>
          </a:p>
        </p:txBody>
      </p:sp>
      <p:sp>
        <p:nvSpPr>
          <p:cNvPr id="58" name="Rectangle: Rounded Corners 100">
            <a:extLst>
              <a:ext uri="{FF2B5EF4-FFF2-40B4-BE49-F238E27FC236}">
                <a16:creationId xmlns:a16="http://schemas.microsoft.com/office/drawing/2014/main" id="{477B31F7-EFCE-EE47-AC64-AE9D09C9806C}"/>
              </a:ext>
            </a:extLst>
          </p:cNvPr>
          <p:cNvSpPr/>
          <p:nvPr/>
        </p:nvSpPr>
        <p:spPr>
          <a:xfrm>
            <a:off x="799906" y="5362439"/>
            <a:ext cx="1498208" cy="542096"/>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Developer 1 Local Debug</a:t>
            </a:r>
          </a:p>
        </p:txBody>
      </p:sp>
      <p:grpSp>
        <p:nvGrpSpPr>
          <p:cNvPr id="83" name="Group 82">
            <a:extLst>
              <a:ext uri="{FF2B5EF4-FFF2-40B4-BE49-F238E27FC236}">
                <a16:creationId xmlns:a16="http://schemas.microsoft.com/office/drawing/2014/main" id="{C68284F9-502C-9043-A555-9DC3F8FBC224}"/>
              </a:ext>
            </a:extLst>
          </p:cNvPr>
          <p:cNvGrpSpPr/>
          <p:nvPr/>
        </p:nvGrpSpPr>
        <p:grpSpPr>
          <a:xfrm>
            <a:off x="6386908" y="4421247"/>
            <a:ext cx="1431210" cy="1472382"/>
            <a:chOff x="6422789" y="4063443"/>
            <a:chExt cx="1431210" cy="1472382"/>
          </a:xfrm>
        </p:grpSpPr>
        <p:sp>
          <p:nvSpPr>
            <p:cNvPr id="11" name="Rectangle: Rounded Corners 32">
              <a:extLst>
                <a:ext uri="{FF2B5EF4-FFF2-40B4-BE49-F238E27FC236}">
                  <a16:creationId xmlns:a16="http://schemas.microsoft.com/office/drawing/2014/main" id="{7762481B-AF70-A94D-84E6-E286711039C8}"/>
                </a:ext>
              </a:extLst>
            </p:cNvPr>
            <p:cNvSpPr/>
            <p:nvPr/>
          </p:nvSpPr>
          <p:spPr>
            <a:xfrm>
              <a:off x="6422789" y="4363289"/>
              <a:ext cx="1431210" cy="8726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Multiple Builds</a:t>
              </a:r>
            </a:p>
          </p:txBody>
        </p:sp>
        <p:grpSp>
          <p:nvGrpSpPr>
            <p:cNvPr id="66" name="Group 65">
              <a:extLst>
                <a:ext uri="{FF2B5EF4-FFF2-40B4-BE49-F238E27FC236}">
                  <a16:creationId xmlns:a16="http://schemas.microsoft.com/office/drawing/2014/main" id="{5A4D8D9F-D670-6F4E-9F26-2D8927473CC4}"/>
                </a:ext>
              </a:extLst>
            </p:cNvPr>
            <p:cNvGrpSpPr/>
            <p:nvPr/>
          </p:nvGrpSpPr>
          <p:grpSpPr>
            <a:xfrm>
              <a:off x="6567616" y="4063443"/>
              <a:ext cx="1141557" cy="213243"/>
              <a:chOff x="6589388" y="3959939"/>
              <a:chExt cx="1141557" cy="213243"/>
            </a:xfrm>
          </p:grpSpPr>
          <p:sp>
            <p:nvSpPr>
              <p:cNvPr id="12" name="Rectangle: Rounded Corners 33">
                <a:extLst>
                  <a:ext uri="{FF2B5EF4-FFF2-40B4-BE49-F238E27FC236}">
                    <a16:creationId xmlns:a16="http://schemas.microsoft.com/office/drawing/2014/main" id="{020FAF87-2A1B-6445-96D9-514834407C28}"/>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34">
                <a:extLst>
                  <a:ext uri="{FF2B5EF4-FFF2-40B4-BE49-F238E27FC236}">
                    <a16:creationId xmlns:a16="http://schemas.microsoft.com/office/drawing/2014/main" id="{8954C377-83C6-114A-A8F2-369FE3CF3159}"/>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5">
                <a:extLst>
                  <a:ext uri="{FF2B5EF4-FFF2-40B4-BE49-F238E27FC236}">
                    <a16:creationId xmlns:a16="http://schemas.microsoft.com/office/drawing/2014/main" id="{3C4CB99E-72A9-8B4A-A610-4AFF6DE1A2D7}"/>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36">
                <a:extLst>
                  <a:ext uri="{FF2B5EF4-FFF2-40B4-BE49-F238E27FC236}">
                    <a16:creationId xmlns:a16="http://schemas.microsoft.com/office/drawing/2014/main" id="{005D03C6-C492-EE42-A4BD-17A1FE2A0B34}"/>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21A85D54-871F-9E40-B4E2-7A196325C025}"/>
                </a:ext>
              </a:extLst>
            </p:cNvPr>
            <p:cNvGrpSpPr/>
            <p:nvPr/>
          </p:nvGrpSpPr>
          <p:grpSpPr>
            <a:xfrm>
              <a:off x="6567616" y="5322582"/>
              <a:ext cx="1141557" cy="213243"/>
              <a:chOff x="6589388" y="3959939"/>
              <a:chExt cx="1141557" cy="213243"/>
            </a:xfrm>
          </p:grpSpPr>
          <p:sp>
            <p:nvSpPr>
              <p:cNvPr id="68" name="Rectangle: Rounded Corners 33">
                <a:extLst>
                  <a:ext uri="{FF2B5EF4-FFF2-40B4-BE49-F238E27FC236}">
                    <a16:creationId xmlns:a16="http://schemas.microsoft.com/office/drawing/2014/main" id="{25F8B38A-B40D-5443-8944-93C809C68AB1}"/>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34">
                <a:extLst>
                  <a:ext uri="{FF2B5EF4-FFF2-40B4-BE49-F238E27FC236}">
                    <a16:creationId xmlns:a16="http://schemas.microsoft.com/office/drawing/2014/main" id="{8FE947A0-97EC-6C42-84EA-61773EC46D75}"/>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35">
                <a:extLst>
                  <a:ext uri="{FF2B5EF4-FFF2-40B4-BE49-F238E27FC236}">
                    <a16:creationId xmlns:a16="http://schemas.microsoft.com/office/drawing/2014/main" id="{A9955536-5722-BE44-A7AD-75ED514B01F7}"/>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36">
                <a:extLst>
                  <a:ext uri="{FF2B5EF4-FFF2-40B4-BE49-F238E27FC236}">
                    <a16:creationId xmlns:a16="http://schemas.microsoft.com/office/drawing/2014/main" id="{C0B50029-E745-DD46-AB36-70DB7E0C7880}"/>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4" name="Group 83">
            <a:extLst>
              <a:ext uri="{FF2B5EF4-FFF2-40B4-BE49-F238E27FC236}">
                <a16:creationId xmlns:a16="http://schemas.microsoft.com/office/drawing/2014/main" id="{4A856A2A-7F76-E942-B8AE-47A3437FDBFD}"/>
              </a:ext>
            </a:extLst>
          </p:cNvPr>
          <p:cNvGrpSpPr/>
          <p:nvPr/>
        </p:nvGrpSpPr>
        <p:grpSpPr>
          <a:xfrm>
            <a:off x="8103573" y="4421247"/>
            <a:ext cx="1431210" cy="1472382"/>
            <a:chOff x="6422789" y="4063443"/>
            <a:chExt cx="1431210" cy="1472382"/>
          </a:xfrm>
        </p:grpSpPr>
        <p:sp>
          <p:nvSpPr>
            <p:cNvPr id="85" name="Rectangle: Rounded Corners 32">
              <a:extLst>
                <a:ext uri="{FF2B5EF4-FFF2-40B4-BE49-F238E27FC236}">
                  <a16:creationId xmlns:a16="http://schemas.microsoft.com/office/drawing/2014/main" id="{AE335A95-31AB-CB42-9CE1-FCFC9B0D2DF8}"/>
                </a:ext>
              </a:extLst>
            </p:cNvPr>
            <p:cNvSpPr/>
            <p:nvPr/>
          </p:nvSpPr>
          <p:spPr>
            <a:xfrm>
              <a:off x="6422789" y="4363289"/>
              <a:ext cx="1431210" cy="8726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Regression Tests</a:t>
              </a:r>
            </a:p>
          </p:txBody>
        </p:sp>
        <p:grpSp>
          <p:nvGrpSpPr>
            <p:cNvPr id="86" name="Group 85">
              <a:extLst>
                <a:ext uri="{FF2B5EF4-FFF2-40B4-BE49-F238E27FC236}">
                  <a16:creationId xmlns:a16="http://schemas.microsoft.com/office/drawing/2014/main" id="{056E03C2-56D6-A049-A5A6-EF4054085619}"/>
                </a:ext>
              </a:extLst>
            </p:cNvPr>
            <p:cNvGrpSpPr/>
            <p:nvPr/>
          </p:nvGrpSpPr>
          <p:grpSpPr>
            <a:xfrm>
              <a:off x="6567616" y="4063443"/>
              <a:ext cx="1141557" cy="213243"/>
              <a:chOff x="6589388" y="3959939"/>
              <a:chExt cx="1141557" cy="213243"/>
            </a:xfrm>
          </p:grpSpPr>
          <p:sp>
            <p:nvSpPr>
              <p:cNvPr id="92" name="Rectangle: Rounded Corners 33">
                <a:extLst>
                  <a:ext uri="{FF2B5EF4-FFF2-40B4-BE49-F238E27FC236}">
                    <a16:creationId xmlns:a16="http://schemas.microsoft.com/office/drawing/2014/main" id="{E4EB6934-D2D5-A447-BB36-6D38F1142A7A}"/>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34">
                <a:extLst>
                  <a:ext uri="{FF2B5EF4-FFF2-40B4-BE49-F238E27FC236}">
                    <a16:creationId xmlns:a16="http://schemas.microsoft.com/office/drawing/2014/main" id="{4CF73863-2DA9-1F4A-9CF7-7BDE8DAE00C0}"/>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35">
                <a:extLst>
                  <a:ext uri="{FF2B5EF4-FFF2-40B4-BE49-F238E27FC236}">
                    <a16:creationId xmlns:a16="http://schemas.microsoft.com/office/drawing/2014/main" id="{AD2F1DD9-3675-6A40-AB2C-AE1BADDC3AA1}"/>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36">
                <a:extLst>
                  <a:ext uri="{FF2B5EF4-FFF2-40B4-BE49-F238E27FC236}">
                    <a16:creationId xmlns:a16="http://schemas.microsoft.com/office/drawing/2014/main" id="{7D6B44AD-EA4E-7443-9077-313D2811CD3F}"/>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A862492D-40B3-8045-B0FB-2645095085FF}"/>
                </a:ext>
              </a:extLst>
            </p:cNvPr>
            <p:cNvGrpSpPr/>
            <p:nvPr/>
          </p:nvGrpSpPr>
          <p:grpSpPr>
            <a:xfrm>
              <a:off x="6567616" y="5322582"/>
              <a:ext cx="1141557" cy="213243"/>
              <a:chOff x="6589388" y="3959939"/>
              <a:chExt cx="1141557" cy="213243"/>
            </a:xfrm>
          </p:grpSpPr>
          <p:sp>
            <p:nvSpPr>
              <p:cNvPr id="88" name="Rectangle: Rounded Corners 33">
                <a:extLst>
                  <a:ext uri="{FF2B5EF4-FFF2-40B4-BE49-F238E27FC236}">
                    <a16:creationId xmlns:a16="http://schemas.microsoft.com/office/drawing/2014/main" id="{512291D3-D14A-3849-A617-4132029DE069}"/>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34">
                <a:extLst>
                  <a:ext uri="{FF2B5EF4-FFF2-40B4-BE49-F238E27FC236}">
                    <a16:creationId xmlns:a16="http://schemas.microsoft.com/office/drawing/2014/main" id="{A24026EC-E650-784C-BDAA-1D3C24AD2D2A}"/>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35">
                <a:extLst>
                  <a:ext uri="{FF2B5EF4-FFF2-40B4-BE49-F238E27FC236}">
                    <a16:creationId xmlns:a16="http://schemas.microsoft.com/office/drawing/2014/main" id="{90AC8DB9-1870-684B-AC06-0EC80E8B7D21}"/>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36">
                <a:extLst>
                  <a:ext uri="{FF2B5EF4-FFF2-40B4-BE49-F238E27FC236}">
                    <a16:creationId xmlns:a16="http://schemas.microsoft.com/office/drawing/2014/main" id="{C73B20FC-27F5-204F-9E19-70DB4C3E8AE7}"/>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6" name="Group 95">
            <a:extLst>
              <a:ext uri="{FF2B5EF4-FFF2-40B4-BE49-F238E27FC236}">
                <a16:creationId xmlns:a16="http://schemas.microsoft.com/office/drawing/2014/main" id="{4EC5343C-9F97-BA49-98CE-68CB97F571F6}"/>
              </a:ext>
            </a:extLst>
          </p:cNvPr>
          <p:cNvGrpSpPr/>
          <p:nvPr/>
        </p:nvGrpSpPr>
        <p:grpSpPr>
          <a:xfrm>
            <a:off x="9820238" y="4421247"/>
            <a:ext cx="1431210" cy="1472382"/>
            <a:chOff x="6422789" y="4063443"/>
            <a:chExt cx="1431210" cy="1472382"/>
          </a:xfrm>
        </p:grpSpPr>
        <p:sp>
          <p:nvSpPr>
            <p:cNvPr id="97" name="Rectangle: Rounded Corners 32">
              <a:extLst>
                <a:ext uri="{FF2B5EF4-FFF2-40B4-BE49-F238E27FC236}">
                  <a16:creationId xmlns:a16="http://schemas.microsoft.com/office/drawing/2014/main" id="{35200B16-E48C-F440-8A9D-C2F71E6E3351}"/>
                </a:ext>
              </a:extLst>
            </p:cNvPr>
            <p:cNvSpPr/>
            <p:nvPr/>
          </p:nvSpPr>
          <p:spPr>
            <a:xfrm>
              <a:off x="6422789" y="4363289"/>
              <a:ext cx="1431210" cy="8726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Verification</a:t>
              </a:r>
            </a:p>
            <a:p>
              <a:pPr algn="ctr"/>
              <a:r>
                <a:rPr lang="en-US" sz="1600"/>
                <a:t>Results</a:t>
              </a:r>
            </a:p>
          </p:txBody>
        </p:sp>
        <p:grpSp>
          <p:nvGrpSpPr>
            <p:cNvPr id="98" name="Group 97">
              <a:extLst>
                <a:ext uri="{FF2B5EF4-FFF2-40B4-BE49-F238E27FC236}">
                  <a16:creationId xmlns:a16="http://schemas.microsoft.com/office/drawing/2014/main" id="{9CA74C0B-1183-124E-9B2C-DF3282C06F02}"/>
                </a:ext>
              </a:extLst>
            </p:cNvPr>
            <p:cNvGrpSpPr/>
            <p:nvPr/>
          </p:nvGrpSpPr>
          <p:grpSpPr>
            <a:xfrm>
              <a:off x="6567616" y="4063443"/>
              <a:ext cx="1141557" cy="213243"/>
              <a:chOff x="6589388" y="3959939"/>
              <a:chExt cx="1141557" cy="213243"/>
            </a:xfrm>
          </p:grpSpPr>
          <p:sp>
            <p:nvSpPr>
              <p:cNvPr id="104" name="Rectangle: Rounded Corners 33">
                <a:extLst>
                  <a:ext uri="{FF2B5EF4-FFF2-40B4-BE49-F238E27FC236}">
                    <a16:creationId xmlns:a16="http://schemas.microsoft.com/office/drawing/2014/main" id="{0DB1248F-ABC8-5D46-8015-5A1DF05FDD24}"/>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34">
                <a:extLst>
                  <a:ext uri="{FF2B5EF4-FFF2-40B4-BE49-F238E27FC236}">
                    <a16:creationId xmlns:a16="http://schemas.microsoft.com/office/drawing/2014/main" id="{4A5C7543-E5DA-1B42-8138-28390FB0CEAE}"/>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35">
                <a:extLst>
                  <a:ext uri="{FF2B5EF4-FFF2-40B4-BE49-F238E27FC236}">
                    <a16:creationId xmlns:a16="http://schemas.microsoft.com/office/drawing/2014/main" id="{4E4C8824-D309-2444-86FA-B679CD06F313}"/>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36">
                <a:extLst>
                  <a:ext uri="{FF2B5EF4-FFF2-40B4-BE49-F238E27FC236}">
                    <a16:creationId xmlns:a16="http://schemas.microsoft.com/office/drawing/2014/main" id="{7EB979FD-F29D-9742-BE90-5F0BF45A751B}"/>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026B1691-9C49-EB41-93C9-3574518B2B2C}"/>
                </a:ext>
              </a:extLst>
            </p:cNvPr>
            <p:cNvGrpSpPr/>
            <p:nvPr/>
          </p:nvGrpSpPr>
          <p:grpSpPr>
            <a:xfrm>
              <a:off x="6567616" y="5322582"/>
              <a:ext cx="1141557" cy="213243"/>
              <a:chOff x="6589388" y="3959939"/>
              <a:chExt cx="1141557" cy="213243"/>
            </a:xfrm>
          </p:grpSpPr>
          <p:sp>
            <p:nvSpPr>
              <p:cNvPr id="100" name="Rectangle: Rounded Corners 33">
                <a:extLst>
                  <a:ext uri="{FF2B5EF4-FFF2-40B4-BE49-F238E27FC236}">
                    <a16:creationId xmlns:a16="http://schemas.microsoft.com/office/drawing/2014/main" id="{6D80229F-7D66-844A-9AAC-E9FA5D53EDD4}"/>
                  </a:ext>
                </a:extLst>
              </p:cNvPr>
              <p:cNvSpPr/>
              <p:nvPr/>
            </p:nvSpPr>
            <p:spPr>
              <a:xfrm>
                <a:off x="658938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34">
                <a:extLst>
                  <a:ext uri="{FF2B5EF4-FFF2-40B4-BE49-F238E27FC236}">
                    <a16:creationId xmlns:a16="http://schemas.microsoft.com/office/drawing/2014/main" id="{09EE13E5-1AC0-5549-B269-A9A6924B67C8}"/>
                  </a:ext>
                </a:extLst>
              </p:cNvPr>
              <p:cNvSpPr/>
              <p:nvPr/>
            </p:nvSpPr>
            <p:spPr>
              <a:xfrm>
                <a:off x="6896075"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35">
                <a:extLst>
                  <a:ext uri="{FF2B5EF4-FFF2-40B4-BE49-F238E27FC236}">
                    <a16:creationId xmlns:a16="http://schemas.microsoft.com/office/drawing/2014/main" id="{443DC41B-DBC4-FB43-A11B-0AF626B4B8E6}"/>
                  </a:ext>
                </a:extLst>
              </p:cNvPr>
              <p:cNvSpPr/>
              <p:nvPr/>
            </p:nvSpPr>
            <p:spPr>
              <a:xfrm>
                <a:off x="7202762"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36">
                <a:extLst>
                  <a:ext uri="{FF2B5EF4-FFF2-40B4-BE49-F238E27FC236}">
                    <a16:creationId xmlns:a16="http://schemas.microsoft.com/office/drawing/2014/main" id="{C0E91262-FE29-E243-B75F-CB08A56B8437}"/>
                  </a:ext>
                </a:extLst>
              </p:cNvPr>
              <p:cNvSpPr/>
              <p:nvPr/>
            </p:nvSpPr>
            <p:spPr>
              <a:xfrm>
                <a:off x="7509448" y="3959939"/>
                <a:ext cx="221497" cy="2132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09" name="Elbow Connector 108">
            <a:extLst>
              <a:ext uri="{FF2B5EF4-FFF2-40B4-BE49-F238E27FC236}">
                <a16:creationId xmlns:a16="http://schemas.microsoft.com/office/drawing/2014/main" id="{0E039180-D8DD-3A4A-8D34-DE682FBD3362}"/>
              </a:ext>
            </a:extLst>
          </p:cNvPr>
          <p:cNvCxnSpPr>
            <a:cxnSpLocks/>
            <a:stCxn id="10" idx="1"/>
            <a:endCxn id="57" idx="0"/>
          </p:cNvCxnSpPr>
          <p:nvPr/>
        </p:nvCxnSpPr>
        <p:spPr>
          <a:xfrm rot="10800000" flipV="1">
            <a:off x="1549010" y="3744902"/>
            <a:ext cx="2696709" cy="664096"/>
          </a:xfrm>
          <a:prstGeom prst="bentConnector2">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96F6C2A-CD20-BA43-8DC6-4713037F8866}"/>
              </a:ext>
            </a:extLst>
          </p:cNvPr>
          <p:cNvCxnSpPr>
            <a:cxnSpLocks/>
            <a:endCxn id="52" idx="0"/>
          </p:cNvCxnSpPr>
          <p:nvPr/>
        </p:nvCxnSpPr>
        <p:spPr>
          <a:xfrm rot="10800000" flipV="1">
            <a:off x="3253865" y="3953119"/>
            <a:ext cx="991853" cy="458220"/>
          </a:xfrm>
          <a:prstGeom prst="bentConnector2">
            <a:avLst/>
          </a:prstGeom>
          <a:ln w="44450" cap="flat">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8CE54E6-E939-8540-8DA8-6F5648817764}"/>
              </a:ext>
            </a:extLst>
          </p:cNvPr>
          <p:cNvCxnSpPr>
            <a:cxnSpLocks/>
            <a:endCxn id="41" idx="0"/>
          </p:cNvCxnSpPr>
          <p:nvPr/>
        </p:nvCxnSpPr>
        <p:spPr>
          <a:xfrm>
            <a:off x="4958717" y="4204846"/>
            <a:ext cx="0" cy="206493"/>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FE2C0A5-38FD-5542-A197-7C0077DC8643}"/>
              </a:ext>
            </a:extLst>
          </p:cNvPr>
          <p:cNvCxnSpPr>
            <a:cxnSpLocks/>
            <a:endCxn id="42" idx="0"/>
          </p:cNvCxnSpPr>
          <p:nvPr/>
        </p:nvCxnSpPr>
        <p:spPr>
          <a:xfrm>
            <a:off x="4958717" y="4949156"/>
            <a:ext cx="0" cy="413283"/>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6CED8FB9-C02D-7344-93FC-F33178465BAC}"/>
              </a:ext>
            </a:extLst>
          </p:cNvPr>
          <p:cNvCxnSpPr>
            <a:cxnSpLocks/>
          </p:cNvCxnSpPr>
          <p:nvPr/>
        </p:nvCxnSpPr>
        <p:spPr>
          <a:xfrm flipH="1">
            <a:off x="3248779" y="4949156"/>
            <a:ext cx="1059" cy="413283"/>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36EE36-349D-3942-9F75-2CB8C9436460}"/>
              </a:ext>
            </a:extLst>
          </p:cNvPr>
          <p:cNvCxnSpPr>
            <a:cxnSpLocks/>
          </p:cNvCxnSpPr>
          <p:nvPr/>
        </p:nvCxnSpPr>
        <p:spPr>
          <a:xfrm>
            <a:off x="1548455" y="4949156"/>
            <a:ext cx="554" cy="413283"/>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Rounded Corners 2">
            <a:extLst>
              <a:ext uri="{FF2B5EF4-FFF2-40B4-BE49-F238E27FC236}">
                <a16:creationId xmlns:a16="http://schemas.microsoft.com/office/drawing/2014/main" id="{EB7979A5-549B-0F4F-842D-C3711805D7AC}"/>
              </a:ext>
            </a:extLst>
          </p:cNvPr>
          <p:cNvSpPr/>
          <p:nvPr/>
        </p:nvSpPr>
        <p:spPr>
          <a:xfrm>
            <a:off x="7824385" y="478146"/>
            <a:ext cx="3600000" cy="2654604"/>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p>
          <a:p>
            <a:pPr algn="ctr"/>
            <a:endParaRPr lang="en-US" dirty="0"/>
          </a:p>
          <a:p>
            <a:pPr algn="ctr"/>
            <a:r>
              <a:rPr lang="en-US" sz="2800" dirty="0"/>
              <a:t>CI development</a:t>
            </a:r>
          </a:p>
          <a:p>
            <a:pPr algn="ctr"/>
            <a:r>
              <a:rPr lang="en-US" sz="2400" dirty="0"/>
              <a:t>Jenkins/GitHub/GitLab/…</a:t>
            </a:r>
          </a:p>
        </p:txBody>
      </p:sp>
      <p:cxnSp>
        <p:nvCxnSpPr>
          <p:cNvPr id="128" name="Straight Arrow Connector 127">
            <a:extLst>
              <a:ext uri="{FF2B5EF4-FFF2-40B4-BE49-F238E27FC236}">
                <a16:creationId xmlns:a16="http://schemas.microsoft.com/office/drawing/2014/main" id="{351E371A-643F-074E-B39D-756AE2D733F4}"/>
              </a:ext>
            </a:extLst>
          </p:cNvPr>
          <p:cNvCxnSpPr>
            <a:cxnSpLocks/>
          </p:cNvCxnSpPr>
          <p:nvPr/>
        </p:nvCxnSpPr>
        <p:spPr>
          <a:xfrm>
            <a:off x="7099003" y="4204846"/>
            <a:ext cx="0" cy="216401"/>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95C623E-7334-CC4E-B896-BF9BF4EBC636}"/>
              </a:ext>
            </a:extLst>
          </p:cNvPr>
          <p:cNvCxnSpPr>
            <a:cxnSpLocks/>
            <a:stCxn id="11" idx="3"/>
            <a:endCxn id="85" idx="1"/>
          </p:cNvCxnSpPr>
          <p:nvPr/>
        </p:nvCxnSpPr>
        <p:spPr>
          <a:xfrm>
            <a:off x="7818118" y="5157439"/>
            <a:ext cx="285455" cy="0"/>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BB7E833-199F-0C42-AEAA-22909262BDC4}"/>
              </a:ext>
            </a:extLst>
          </p:cNvPr>
          <p:cNvCxnSpPr>
            <a:cxnSpLocks/>
            <a:stCxn id="85" idx="3"/>
            <a:endCxn id="97" idx="1"/>
          </p:cNvCxnSpPr>
          <p:nvPr/>
        </p:nvCxnSpPr>
        <p:spPr>
          <a:xfrm>
            <a:off x="9534783" y="5157439"/>
            <a:ext cx="285455" cy="0"/>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9112E929-50FD-7E46-BD8F-59BE6651B229}"/>
              </a:ext>
            </a:extLst>
          </p:cNvPr>
          <p:cNvPicPr>
            <a:picLocks noChangeAspect="1"/>
          </p:cNvPicPr>
          <p:nvPr/>
        </p:nvPicPr>
        <p:blipFill>
          <a:blip r:embed="rId3"/>
          <a:stretch>
            <a:fillRect/>
          </a:stretch>
        </p:blipFill>
        <p:spPr>
          <a:xfrm>
            <a:off x="4341704" y="853233"/>
            <a:ext cx="1186135" cy="1042361"/>
          </a:xfrm>
          <a:prstGeom prst="rect">
            <a:avLst/>
          </a:prstGeom>
        </p:spPr>
      </p:pic>
      <p:sp>
        <p:nvSpPr>
          <p:cNvPr id="148" name="Rectangle 147">
            <a:extLst>
              <a:ext uri="{FF2B5EF4-FFF2-40B4-BE49-F238E27FC236}">
                <a16:creationId xmlns:a16="http://schemas.microsoft.com/office/drawing/2014/main" id="{2B05360A-3713-6A4E-AA1E-0ED5AD6BDA95}"/>
              </a:ext>
            </a:extLst>
          </p:cNvPr>
          <p:cNvSpPr/>
          <p:nvPr/>
        </p:nvSpPr>
        <p:spPr>
          <a:xfrm>
            <a:off x="8073613" y="652585"/>
            <a:ext cx="3060000" cy="3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9" name="Freeform 26">
            <a:extLst>
              <a:ext uri="{FF2B5EF4-FFF2-40B4-BE49-F238E27FC236}">
                <a16:creationId xmlns:a16="http://schemas.microsoft.com/office/drawing/2014/main" id="{99E14652-A8B8-9B4E-B88C-EB70E7F5CEFF}"/>
              </a:ext>
            </a:extLst>
          </p:cNvPr>
          <p:cNvSpPr/>
          <p:nvPr/>
        </p:nvSpPr>
        <p:spPr>
          <a:xfrm>
            <a:off x="7993849" y="571851"/>
            <a:ext cx="3214869" cy="471885"/>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45201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2842 w 1430409"/>
              <a:gd name="connsiteY4" fmla="*/ 159303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9303 h 717102"/>
              <a:gd name="connsiteX0" fmla="*/ 131546 w 1434429"/>
              <a:gd name="connsiteY0" fmla="*/ 0 h 717102"/>
              <a:gd name="connsiteX1" fmla="*/ 1434429 w 1434429"/>
              <a:gd name="connsiteY1" fmla="*/ 0 h 717102"/>
              <a:gd name="connsiteX2" fmla="*/ 1434429 w 1434429"/>
              <a:gd name="connsiteY2" fmla="*/ 717102 h 717102"/>
              <a:gd name="connsiteX3" fmla="*/ 4020 w 1434429"/>
              <a:gd name="connsiteY3" fmla="*/ 717102 h 717102"/>
              <a:gd name="connsiteX4" fmla="*/ 0 w 1434429"/>
              <a:gd name="connsiteY4" fmla="*/ 141748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0526 h 717102"/>
              <a:gd name="connsiteX0" fmla="*/ 131546 w 1434429"/>
              <a:gd name="connsiteY0" fmla="*/ 0 h 717102"/>
              <a:gd name="connsiteX1" fmla="*/ 1434429 w 1434429"/>
              <a:gd name="connsiteY1" fmla="*/ 0 h 717102"/>
              <a:gd name="connsiteX2" fmla="*/ 1434429 w 1434429"/>
              <a:gd name="connsiteY2" fmla="*/ 717102 h 717102"/>
              <a:gd name="connsiteX3" fmla="*/ 4020 w 1434429"/>
              <a:gd name="connsiteY3" fmla="*/ 717102 h 717102"/>
              <a:gd name="connsiteX4" fmla="*/ 0 w 1434429"/>
              <a:gd name="connsiteY4" fmla="*/ 150526 h 717102"/>
              <a:gd name="connsiteX0" fmla="*/ 128115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 name="connsiteX0" fmla="*/ 75532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 name="connsiteX0" fmla="*/ 54992 w 1430998"/>
              <a:gd name="connsiteY0" fmla="*/ 0 h 717102"/>
              <a:gd name="connsiteX1" fmla="*/ 1430998 w 1430998"/>
              <a:gd name="connsiteY1" fmla="*/ 0 h 717102"/>
              <a:gd name="connsiteX2" fmla="*/ 1430998 w 1430998"/>
              <a:gd name="connsiteY2" fmla="*/ 717102 h 717102"/>
              <a:gd name="connsiteX3" fmla="*/ 589 w 1430998"/>
              <a:gd name="connsiteY3" fmla="*/ 717102 h 717102"/>
              <a:gd name="connsiteX4" fmla="*/ 0 w 1430998"/>
              <a:gd name="connsiteY4" fmla="*/ 15491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998" h="717102">
                <a:moveTo>
                  <a:pt x="54992" y="0"/>
                </a:moveTo>
                <a:lnTo>
                  <a:pt x="1430998" y="0"/>
                </a:lnTo>
                <a:lnTo>
                  <a:pt x="1430998" y="717102"/>
                </a:lnTo>
                <a:lnTo>
                  <a:pt x="589" y="717102"/>
                </a:lnTo>
                <a:cubicBezTo>
                  <a:pt x="589" y="525635"/>
                  <a:pt x="0" y="346382"/>
                  <a:pt x="0" y="154915"/>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Test Automation</a:t>
            </a:r>
          </a:p>
        </p:txBody>
      </p:sp>
      <p:sp>
        <p:nvSpPr>
          <p:cNvPr id="150" name="Freeform 16">
            <a:extLst>
              <a:ext uri="{FF2B5EF4-FFF2-40B4-BE49-F238E27FC236}">
                <a16:creationId xmlns:a16="http://schemas.microsoft.com/office/drawing/2014/main" id="{3538F1AC-84DC-7F43-91B9-E9AD7E72CD3A}"/>
              </a:ext>
            </a:extLst>
          </p:cNvPr>
          <p:cNvSpPr/>
          <p:nvPr/>
        </p:nvSpPr>
        <p:spPr>
          <a:xfrm rot="5400000" flipV="1">
            <a:off x="7937589" y="511483"/>
            <a:ext cx="113485" cy="113485"/>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Rectangle 73">
            <a:extLst>
              <a:ext uri="{FF2B5EF4-FFF2-40B4-BE49-F238E27FC236}">
                <a16:creationId xmlns:a16="http://schemas.microsoft.com/office/drawing/2014/main" id="{BCC1788A-428B-449D-B69E-734606A7DE40}"/>
              </a:ext>
            </a:extLst>
          </p:cNvPr>
          <p:cNvSpPr/>
          <p:nvPr/>
        </p:nvSpPr>
        <p:spPr>
          <a:xfrm>
            <a:off x="8027849" y="1991622"/>
            <a:ext cx="2892485"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b="1"/>
              <a:t>Cloud Service with:</a:t>
            </a:r>
          </a:p>
          <a:p>
            <a:pPr marL="285750" indent="-285750">
              <a:buFont typeface="Arial" panose="020B0604020202020204" pitchFamily="34" charset="0"/>
              <a:buChar char="•"/>
            </a:pPr>
            <a:r>
              <a:rPr lang="en-US" sz="1400"/>
              <a:t>Arm Virtual Hardware</a:t>
            </a:r>
          </a:p>
          <a:p>
            <a:pPr marL="285750" indent="-285750">
              <a:buFont typeface="Arial" panose="020B0604020202020204" pitchFamily="34" charset="0"/>
              <a:buChar char="•"/>
            </a:pPr>
            <a:r>
              <a:rPr lang="en-US" sz="1400"/>
              <a:t>Virtual development boards</a:t>
            </a:r>
          </a:p>
        </p:txBody>
      </p:sp>
      <p:sp>
        <p:nvSpPr>
          <p:cNvPr id="79" name="Rectangle 78">
            <a:extLst>
              <a:ext uri="{FF2B5EF4-FFF2-40B4-BE49-F238E27FC236}">
                <a16:creationId xmlns:a16="http://schemas.microsoft.com/office/drawing/2014/main" id="{7B8DDB39-DF8F-4912-8D4B-199F16937E1A}"/>
              </a:ext>
            </a:extLst>
          </p:cNvPr>
          <p:cNvSpPr/>
          <p:nvPr/>
        </p:nvSpPr>
        <p:spPr>
          <a:xfrm>
            <a:off x="900217" y="1991622"/>
            <a:ext cx="3060000"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b="1" dirty="0"/>
              <a:t>Keil MDK with:</a:t>
            </a:r>
          </a:p>
          <a:p>
            <a:pPr marL="285750" indent="-285750">
              <a:buFont typeface="Arial" panose="020B0604020202020204" pitchFamily="34" charset="0"/>
              <a:buChar char="•"/>
            </a:pPr>
            <a:r>
              <a:rPr lang="en-US" sz="1400" dirty="0"/>
              <a:t>Interactive Debug and Trace Views</a:t>
            </a:r>
          </a:p>
          <a:p>
            <a:pPr marL="285750" indent="-285750">
              <a:buFont typeface="Arial" panose="020B0604020202020204" pitchFamily="34" charset="0"/>
              <a:buChar char="•"/>
            </a:pPr>
            <a:r>
              <a:rPr lang="en-US" sz="1400" dirty="0"/>
              <a:t>Arm Compiler</a:t>
            </a:r>
          </a:p>
          <a:p>
            <a:pPr marL="285750" indent="-285750">
              <a:buFont typeface="Arial" panose="020B0604020202020204" pitchFamily="34" charset="0"/>
              <a:buChar char="•"/>
            </a:pPr>
            <a:r>
              <a:rPr lang="en-US" sz="1400" dirty="0"/>
              <a:t>Arm Virtual Hardware</a:t>
            </a:r>
          </a:p>
        </p:txBody>
      </p:sp>
      <p:sp>
        <p:nvSpPr>
          <p:cNvPr id="2" name="Arrow: Bent-Up 1">
            <a:extLst>
              <a:ext uri="{FF2B5EF4-FFF2-40B4-BE49-F238E27FC236}">
                <a16:creationId xmlns:a16="http://schemas.microsoft.com/office/drawing/2014/main" id="{6C164BAD-C763-47FA-AE4F-C6EBE6D60517}"/>
              </a:ext>
            </a:extLst>
          </p:cNvPr>
          <p:cNvSpPr/>
          <p:nvPr/>
        </p:nvSpPr>
        <p:spPr>
          <a:xfrm flipV="1">
            <a:off x="4207212" y="2244216"/>
            <a:ext cx="989940" cy="1042361"/>
          </a:xfrm>
          <a:prstGeom prst="bentUpArrow">
            <a:avLst>
              <a:gd name="adj1" fmla="val 25000"/>
              <a:gd name="adj2" fmla="val 25402"/>
              <a:gd name="adj3" fmla="val 25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400"/>
          </a:p>
        </p:txBody>
      </p:sp>
      <p:sp>
        <p:nvSpPr>
          <p:cNvPr id="72" name="Arrow: Bent-Up 71">
            <a:extLst>
              <a:ext uri="{FF2B5EF4-FFF2-40B4-BE49-F238E27FC236}">
                <a16:creationId xmlns:a16="http://schemas.microsoft.com/office/drawing/2014/main" id="{8DD559BB-885A-4940-B94B-F62696EE9B82}"/>
              </a:ext>
            </a:extLst>
          </p:cNvPr>
          <p:cNvSpPr/>
          <p:nvPr/>
        </p:nvSpPr>
        <p:spPr>
          <a:xfrm flipH="1" flipV="1">
            <a:off x="6838422" y="2245836"/>
            <a:ext cx="989940" cy="1042361"/>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text, clipart, vector graphics, light&#10;&#10;Description automatically generated">
            <a:extLst>
              <a:ext uri="{FF2B5EF4-FFF2-40B4-BE49-F238E27FC236}">
                <a16:creationId xmlns:a16="http://schemas.microsoft.com/office/drawing/2014/main" id="{E0C63B63-8969-472D-ABAC-60F397C3CF1B}"/>
              </a:ext>
            </a:extLst>
          </p:cNvPr>
          <p:cNvPicPr>
            <a:picLocks noChangeAspect="1"/>
          </p:cNvPicPr>
          <p:nvPr/>
        </p:nvPicPr>
        <p:blipFill>
          <a:blip r:embed="rId4"/>
          <a:stretch>
            <a:fillRect/>
          </a:stretch>
        </p:blipFill>
        <p:spPr>
          <a:xfrm>
            <a:off x="6707764" y="853233"/>
            <a:ext cx="920576" cy="920576"/>
          </a:xfrm>
          <a:prstGeom prst="rect">
            <a:avLst/>
          </a:prstGeom>
        </p:spPr>
      </p:pic>
    </p:spTree>
    <p:extLst>
      <p:ext uri="{BB962C8B-B14F-4D97-AF65-F5344CB8AC3E}">
        <p14:creationId xmlns:p14="http://schemas.microsoft.com/office/powerpoint/2010/main" val="329368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Rounded Corners 73">
            <a:extLst>
              <a:ext uri="{FF2B5EF4-FFF2-40B4-BE49-F238E27FC236}">
                <a16:creationId xmlns:a16="http://schemas.microsoft.com/office/drawing/2014/main" id="{4DD7BE48-C7B4-4E0D-B6F5-01B378FDADF7}"/>
              </a:ext>
            </a:extLst>
          </p:cNvPr>
          <p:cNvSpPr/>
          <p:nvPr/>
        </p:nvSpPr>
        <p:spPr>
          <a:xfrm>
            <a:off x="4935595" y="1590149"/>
            <a:ext cx="5305368" cy="1316965"/>
          </a:xfrm>
          <a:prstGeom prst="roundRect">
            <a:avLst>
              <a:gd name="adj" fmla="val 1467"/>
            </a:avLst>
          </a:prstGeom>
          <a:noFill/>
          <a:ln w="19050">
            <a:solidFill>
              <a:srgbClr val="002B4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pic>
        <p:nvPicPr>
          <p:cNvPr id="49" name="Picture 4" descr="Image result for typing icon">
            <a:extLst>
              <a:ext uri="{FF2B5EF4-FFF2-40B4-BE49-F238E27FC236}">
                <a16:creationId xmlns:a16="http://schemas.microsoft.com/office/drawing/2014/main" id="{EB16FBFE-F864-479F-884C-416AB13946F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47842" y="2447625"/>
            <a:ext cx="1273212" cy="1273212"/>
          </a:xfrm>
          <a:prstGeom prst="rect">
            <a:avLst/>
          </a:prstGeom>
          <a:solidFill>
            <a:schemeClr val="bg1"/>
          </a:solidFill>
        </p:spPr>
      </p:pic>
      <p:sp>
        <p:nvSpPr>
          <p:cNvPr id="66" name="Rectangle: Rounded Corners 65">
            <a:extLst>
              <a:ext uri="{FF2B5EF4-FFF2-40B4-BE49-F238E27FC236}">
                <a16:creationId xmlns:a16="http://schemas.microsoft.com/office/drawing/2014/main" id="{7ED14286-FAE0-40A8-BB99-3D4B08E3B8C7}"/>
              </a:ext>
            </a:extLst>
          </p:cNvPr>
          <p:cNvSpPr/>
          <p:nvPr/>
        </p:nvSpPr>
        <p:spPr>
          <a:xfrm>
            <a:off x="2698083" y="1748017"/>
            <a:ext cx="1228515" cy="74699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Repository</a:t>
            </a:r>
          </a:p>
        </p:txBody>
      </p:sp>
      <p:sp>
        <p:nvSpPr>
          <p:cNvPr id="75" name="TextBox 74">
            <a:extLst>
              <a:ext uri="{FF2B5EF4-FFF2-40B4-BE49-F238E27FC236}">
                <a16:creationId xmlns:a16="http://schemas.microsoft.com/office/drawing/2014/main" id="{962EE36E-A9B2-4B08-B767-7622C25AE15F}"/>
              </a:ext>
            </a:extLst>
          </p:cNvPr>
          <p:cNvSpPr txBox="1"/>
          <p:nvPr/>
        </p:nvSpPr>
        <p:spPr>
          <a:xfrm>
            <a:off x="4821982" y="2624896"/>
            <a:ext cx="1507476"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CI Pipeline</a:t>
            </a:r>
          </a:p>
        </p:txBody>
      </p:sp>
      <p:pic>
        <p:nvPicPr>
          <p:cNvPr id="77" name="Picture 76">
            <a:extLst>
              <a:ext uri="{FF2B5EF4-FFF2-40B4-BE49-F238E27FC236}">
                <a16:creationId xmlns:a16="http://schemas.microsoft.com/office/drawing/2014/main" id="{ECCA8917-770A-48C5-B121-E7BC298314CD}"/>
              </a:ext>
            </a:extLst>
          </p:cNvPr>
          <p:cNvPicPr>
            <a:picLocks noChangeAspect="1"/>
          </p:cNvPicPr>
          <p:nvPr/>
        </p:nvPicPr>
        <p:blipFill>
          <a:blip r:embed="rId4"/>
          <a:stretch>
            <a:fillRect/>
          </a:stretch>
        </p:blipFill>
        <p:spPr>
          <a:xfrm>
            <a:off x="5138617" y="1025265"/>
            <a:ext cx="510661" cy="536493"/>
          </a:xfrm>
          <a:prstGeom prst="rect">
            <a:avLst/>
          </a:prstGeom>
        </p:spPr>
      </p:pic>
      <p:sp>
        <p:nvSpPr>
          <p:cNvPr id="83" name="TextBox 82">
            <a:extLst>
              <a:ext uri="{FF2B5EF4-FFF2-40B4-BE49-F238E27FC236}">
                <a16:creationId xmlns:a16="http://schemas.microsoft.com/office/drawing/2014/main" id="{CA0CB3E5-601F-4448-8C48-E5698751A43E}"/>
              </a:ext>
            </a:extLst>
          </p:cNvPr>
          <p:cNvSpPr txBox="1"/>
          <p:nvPr/>
        </p:nvSpPr>
        <p:spPr>
          <a:xfrm>
            <a:off x="1165823" y="1758844"/>
            <a:ext cx="1412410"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Code update</a:t>
            </a:r>
          </a:p>
        </p:txBody>
      </p:sp>
      <p:cxnSp>
        <p:nvCxnSpPr>
          <p:cNvPr id="84" name="Connector: Elbow 67">
            <a:extLst>
              <a:ext uri="{FF2B5EF4-FFF2-40B4-BE49-F238E27FC236}">
                <a16:creationId xmlns:a16="http://schemas.microsoft.com/office/drawing/2014/main" id="{560E88FD-6185-4B02-9019-FD6AC964E5A5}"/>
              </a:ext>
            </a:extLst>
          </p:cNvPr>
          <p:cNvCxnSpPr>
            <a:cxnSpLocks/>
          </p:cNvCxnSpPr>
          <p:nvPr/>
        </p:nvCxnSpPr>
        <p:spPr>
          <a:xfrm rot="5400000" flipH="1" flipV="1">
            <a:off x="1740985" y="1541233"/>
            <a:ext cx="304204" cy="1461731"/>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8D7A857-680E-46BC-BE81-FA957AA4EB5C}"/>
              </a:ext>
            </a:extLst>
          </p:cNvPr>
          <p:cNvSpPr txBox="1"/>
          <p:nvPr/>
        </p:nvSpPr>
        <p:spPr>
          <a:xfrm>
            <a:off x="3970468" y="1753121"/>
            <a:ext cx="921920"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Start CI</a:t>
            </a:r>
          </a:p>
        </p:txBody>
      </p:sp>
      <p:cxnSp>
        <p:nvCxnSpPr>
          <p:cNvPr id="91" name="Connector: Elbow 67">
            <a:extLst>
              <a:ext uri="{FF2B5EF4-FFF2-40B4-BE49-F238E27FC236}">
                <a16:creationId xmlns:a16="http://schemas.microsoft.com/office/drawing/2014/main" id="{E02F5243-42AB-42F6-A793-D6AC01DC8BCE}"/>
              </a:ext>
            </a:extLst>
          </p:cNvPr>
          <p:cNvCxnSpPr>
            <a:cxnSpLocks/>
          </p:cNvCxnSpPr>
          <p:nvPr/>
        </p:nvCxnSpPr>
        <p:spPr>
          <a:xfrm>
            <a:off x="3994794" y="2092288"/>
            <a:ext cx="82718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AutoShape 4">
            <a:extLst>
              <a:ext uri="{FF2B5EF4-FFF2-40B4-BE49-F238E27FC236}">
                <a16:creationId xmlns:a16="http://schemas.microsoft.com/office/drawing/2014/main" id="{D6021673-1082-49E1-8855-F8AF88937087}"/>
              </a:ext>
            </a:extLst>
          </p:cNvPr>
          <p:cNvSpPr>
            <a:spLocks noChangeAspect="1" noChangeArrowheads="1"/>
          </p:cNvSpPr>
          <p:nvPr/>
        </p:nvSpPr>
        <p:spPr bwMode="auto">
          <a:xfrm>
            <a:off x="5518430" y="128534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2" name="Rectangle: Rounded Corners 91">
            <a:extLst>
              <a:ext uri="{FF2B5EF4-FFF2-40B4-BE49-F238E27FC236}">
                <a16:creationId xmlns:a16="http://schemas.microsoft.com/office/drawing/2014/main" id="{95985936-72C9-4617-87AC-F85E8E0E3CF9}"/>
              </a:ext>
            </a:extLst>
          </p:cNvPr>
          <p:cNvSpPr/>
          <p:nvPr/>
        </p:nvSpPr>
        <p:spPr>
          <a:xfrm>
            <a:off x="5138617" y="1753122"/>
            <a:ext cx="1228515" cy="74699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p>
        </p:txBody>
      </p:sp>
      <p:cxnSp>
        <p:nvCxnSpPr>
          <p:cNvPr id="94" name="Straight Arrow Connector 93">
            <a:extLst>
              <a:ext uri="{FF2B5EF4-FFF2-40B4-BE49-F238E27FC236}">
                <a16:creationId xmlns:a16="http://schemas.microsoft.com/office/drawing/2014/main" id="{9CF2530F-8A5A-4684-9F71-E47E14D15BB5}"/>
              </a:ext>
            </a:extLst>
          </p:cNvPr>
          <p:cNvCxnSpPr>
            <a:cxnSpLocks/>
          </p:cNvCxnSpPr>
          <p:nvPr/>
        </p:nvCxnSpPr>
        <p:spPr>
          <a:xfrm>
            <a:off x="6410338" y="2092288"/>
            <a:ext cx="522786" cy="19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54C3D6FB-0357-4AAA-AAEA-E2366DC0CFD6}"/>
              </a:ext>
            </a:extLst>
          </p:cNvPr>
          <p:cNvSpPr/>
          <p:nvPr/>
        </p:nvSpPr>
        <p:spPr>
          <a:xfrm>
            <a:off x="6965514" y="1745271"/>
            <a:ext cx="1228515" cy="75484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cxnSp>
        <p:nvCxnSpPr>
          <p:cNvPr id="97" name="Straight Arrow Connector 96">
            <a:extLst>
              <a:ext uri="{FF2B5EF4-FFF2-40B4-BE49-F238E27FC236}">
                <a16:creationId xmlns:a16="http://schemas.microsoft.com/office/drawing/2014/main" id="{39CB2D46-A3AD-4C15-B698-315FF3E36A43}"/>
              </a:ext>
            </a:extLst>
          </p:cNvPr>
          <p:cNvCxnSpPr>
            <a:cxnSpLocks/>
          </p:cNvCxnSpPr>
          <p:nvPr/>
        </p:nvCxnSpPr>
        <p:spPr>
          <a:xfrm>
            <a:off x="8260005" y="2108612"/>
            <a:ext cx="522786" cy="19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FDE26E54-3264-4D3E-B1D7-A2818B9C1D64}"/>
              </a:ext>
            </a:extLst>
          </p:cNvPr>
          <p:cNvSpPr/>
          <p:nvPr/>
        </p:nvSpPr>
        <p:spPr>
          <a:xfrm>
            <a:off x="8830788" y="1744981"/>
            <a:ext cx="1228515" cy="7500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99" name="TextBox 98">
            <a:extLst>
              <a:ext uri="{FF2B5EF4-FFF2-40B4-BE49-F238E27FC236}">
                <a16:creationId xmlns:a16="http://schemas.microsoft.com/office/drawing/2014/main" id="{C2DFBB97-3A73-4AA0-8AE1-D06A8AA53D77}"/>
              </a:ext>
            </a:extLst>
          </p:cNvPr>
          <p:cNvSpPr txBox="1"/>
          <p:nvPr/>
        </p:nvSpPr>
        <p:spPr>
          <a:xfrm>
            <a:off x="5575721" y="1143704"/>
            <a:ext cx="2818121" cy="208519"/>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900" b="1" dirty="0">
                <a:solidFill>
                  <a:srgbClr val="333E48"/>
                </a:solidFill>
                <a:latin typeface="Lato" panose="020F0502020204030203" pitchFamily="34" charset="0"/>
                <a:ea typeface="+mn-ea"/>
              </a:rPr>
              <a:t>Arm Virtual Hardware</a:t>
            </a:r>
          </a:p>
        </p:txBody>
      </p:sp>
      <p:cxnSp>
        <p:nvCxnSpPr>
          <p:cNvPr id="105" name="Connector: Elbow 67">
            <a:extLst>
              <a:ext uri="{FF2B5EF4-FFF2-40B4-BE49-F238E27FC236}">
                <a16:creationId xmlns:a16="http://schemas.microsoft.com/office/drawing/2014/main" id="{5CBBEBBF-028A-4E20-99FE-C6B014D38EB0}"/>
              </a:ext>
            </a:extLst>
          </p:cNvPr>
          <p:cNvCxnSpPr>
            <a:cxnSpLocks/>
          </p:cNvCxnSpPr>
          <p:nvPr/>
        </p:nvCxnSpPr>
        <p:spPr>
          <a:xfrm rot="10800000">
            <a:off x="3548772" y="2511416"/>
            <a:ext cx="5945149" cy="1024740"/>
          </a:xfrm>
          <a:prstGeom prst="bentConnector3">
            <a:avLst>
              <a:gd name="adj1" fmla="val 10000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C1DDEA7-A496-4574-B216-17970B65D055}"/>
              </a:ext>
            </a:extLst>
          </p:cNvPr>
          <p:cNvCxnSpPr>
            <a:cxnSpLocks/>
          </p:cNvCxnSpPr>
          <p:nvPr/>
        </p:nvCxnSpPr>
        <p:spPr>
          <a:xfrm flipH="1">
            <a:off x="9493919" y="2495014"/>
            <a:ext cx="720" cy="1041143"/>
          </a:xfrm>
          <a:prstGeom prst="straightConnector1">
            <a:avLst/>
          </a:prstGeom>
          <a:ln w="28575">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DA9E666-A8B7-401E-A6E2-AFBBBE3E5F5F}"/>
              </a:ext>
            </a:extLst>
          </p:cNvPr>
          <p:cNvSpPr txBox="1"/>
          <p:nvPr/>
        </p:nvSpPr>
        <p:spPr>
          <a:xfrm>
            <a:off x="6410339" y="3259174"/>
            <a:ext cx="1596391"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Return CI results</a:t>
            </a:r>
          </a:p>
        </p:txBody>
      </p:sp>
      <p:cxnSp>
        <p:nvCxnSpPr>
          <p:cNvPr id="128" name="Connector: Elbow 67">
            <a:extLst>
              <a:ext uri="{FF2B5EF4-FFF2-40B4-BE49-F238E27FC236}">
                <a16:creationId xmlns:a16="http://schemas.microsoft.com/office/drawing/2014/main" id="{D6C84574-00F2-4E34-9EC6-E6834A2D21F7}"/>
              </a:ext>
            </a:extLst>
          </p:cNvPr>
          <p:cNvCxnSpPr>
            <a:cxnSpLocks/>
          </p:cNvCxnSpPr>
          <p:nvPr/>
        </p:nvCxnSpPr>
        <p:spPr>
          <a:xfrm rot="10800000" flipV="1">
            <a:off x="1472248" y="2540000"/>
            <a:ext cx="1596390" cy="1008004"/>
          </a:xfrm>
          <a:prstGeom prst="bentConnector3">
            <a:avLst>
              <a:gd name="adj1" fmla="val 278"/>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BB74153-F5C5-4325-8376-0B700DCA5AD7}"/>
              </a:ext>
            </a:extLst>
          </p:cNvPr>
          <p:cNvSpPr txBox="1"/>
          <p:nvPr/>
        </p:nvSpPr>
        <p:spPr>
          <a:xfrm>
            <a:off x="1471529" y="3226856"/>
            <a:ext cx="1485989"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Obtain CI results</a:t>
            </a:r>
          </a:p>
        </p:txBody>
      </p:sp>
      <p:pic>
        <p:nvPicPr>
          <p:cNvPr id="1032" name="Picture 8" descr="GitHub Logo, history, meaning, symbol, PNG">
            <a:extLst>
              <a:ext uri="{FF2B5EF4-FFF2-40B4-BE49-F238E27FC236}">
                <a16:creationId xmlns:a16="http://schemas.microsoft.com/office/drawing/2014/main" id="{8343E6DF-BC61-4A89-BB44-A19C28DB8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4765" y="939172"/>
            <a:ext cx="1097891" cy="61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55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Rounded Corners 73">
            <a:extLst>
              <a:ext uri="{FF2B5EF4-FFF2-40B4-BE49-F238E27FC236}">
                <a16:creationId xmlns:a16="http://schemas.microsoft.com/office/drawing/2014/main" id="{4DD7BE48-C7B4-4E0D-B6F5-01B378FDADF7}"/>
              </a:ext>
            </a:extLst>
          </p:cNvPr>
          <p:cNvSpPr/>
          <p:nvPr/>
        </p:nvSpPr>
        <p:spPr>
          <a:xfrm>
            <a:off x="6662795" y="1647299"/>
            <a:ext cx="5305368" cy="1316965"/>
          </a:xfrm>
          <a:prstGeom prst="roundRect">
            <a:avLst>
              <a:gd name="adj" fmla="val 1467"/>
            </a:avLst>
          </a:prstGeom>
          <a:noFill/>
          <a:ln w="19050">
            <a:solidFill>
              <a:srgbClr val="002B4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pic>
        <p:nvPicPr>
          <p:cNvPr id="49" name="Picture 4" descr="Image result for typing icon">
            <a:extLst>
              <a:ext uri="{FF2B5EF4-FFF2-40B4-BE49-F238E27FC236}">
                <a16:creationId xmlns:a16="http://schemas.microsoft.com/office/drawing/2014/main" id="{EB16FBFE-F864-479F-884C-416AB13946F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462518" y="2705625"/>
            <a:ext cx="1273212" cy="1273212"/>
          </a:xfrm>
          <a:prstGeom prst="rect">
            <a:avLst/>
          </a:prstGeom>
          <a:solidFill>
            <a:schemeClr val="bg1"/>
          </a:solidFill>
        </p:spPr>
      </p:pic>
      <p:sp>
        <p:nvSpPr>
          <p:cNvPr id="66" name="Rectangle: Rounded Corners 65">
            <a:extLst>
              <a:ext uri="{FF2B5EF4-FFF2-40B4-BE49-F238E27FC236}">
                <a16:creationId xmlns:a16="http://schemas.microsoft.com/office/drawing/2014/main" id="{7ED14286-FAE0-40A8-BB99-3D4B08E3B8C7}"/>
              </a:ext>
            </a:extLst>
          </p:cNvPr>
          <p:cNvSpPr/>
          <p:nvPr/>
        </p:nvSpPr>
        <p:spPr>
          <a:xfrm>
            <a:off x="4425283" y="1805167"/>
            <a:ext cx="1228515" cy="74699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Repository</a:t>
            </a:r>
          </a:p>
        </p:txBody>
      </p:sp>
      <p:sp>
        <p:nvSpPr>
          <p:cNvPr id="75" name="TextBox 74">
            <a:extLst>
              <a:ext uri="{FF2B5EF4-FFF2-40B4-BE49-F238E27FC236}">
                <a16:creationId xmlns:a16="http://schemas.microsoft.com/office/drawing/2014/main" id="{962EE36E-A9B2-4B08-B767-7622C25AE15F}"/>
              </a:ext>
            </a:extLst>
          </p:cNvPr>
          <p:cNvSpPr txBox="1"/>
          <p:nvPr/>
        </p:nvSpPr>
        <p:spPr>
          <a:xfrm>
            <a:off x="6549182" y="2682046"/>
            <a:ext cx="1507476"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CI Pipeline</a:t>
            </a:r>
          </a:p>
        </p:txBody>
      </p:sp>
      <p:pic>
        <p:nvPicPr>
          <p:cNvPr id="77" name="Picture 76">
            <a:extLst>
              <a:ext uri="{FF2B5EF4-FFF2-40B4-BE49-F238E27FC236}">
                <a16:creationId xmlns:a16="http://schemas.microsoft.com/office/drawing/2014/main" id="{ECCA8917-770A-48C5-B121-E7BC298314CD}"/>
              </a:ext>
            </a:extLst>
          </p:cNvPr>
          <p:cNvPicPr>
            <a:picLocks noChangeAspect="1"/>
          </p:cNvPicPr>
          <p:nvPr/>
        </p:nvPicPr>
        <p:blipFill>
          <a:blip r:embed="rId4"/>
          <a:stretch>
            <a:fillRect/>
          </a:stretch>
        </p:blipFill>
        <p:spPr>
          <a:xfrm>
            <a:off x="6865817" y="1082415"/>
            <a:ext cx="510661" cy="536493"/>
          </a:xfrm>
          <a:prstGeom prst="rect">
            <a:avLst/>
          </a:prstGeom>
        </p:spPr>
      </p:pic>
      <p:sp>
        <p:nvSpPr>
          <p:cNvPr id="83" name="TextBox 82">
            <a:extLst>
              <a:ext uri="{FF2B5EF4-FFF2-40B4-BE49-F238E27FC236}">
                <a16:creationId xmlns:a16="http://schemas.microsoft.com/office/drawing/2014/main" id="{CA0CB3E5-601F-4448-8C48-E5698751A43E}"/>
              </a:ext>
            </a:extLst>
          </p:cNvPr>
          <p:cNvSpPr txBox="1"/>
          <p:nvPr/>
        </p:nvSpPr>
        <p:spPr>
          <a:xfrm>
            <a:off x="2893023" y="1815994"/>
            <a:ext cx="1412410"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Code update</a:t>
            </a:r>
          </a:p>
        </p:txBody>
      </p:sp>
      <p:cxnSp>
        <p:nvCxnSpPr>
          <p:cNvPr id="84" name="Connector: Elbow 67">
            <a:extLst>
              <a:ext uri="{FF2B5EF4-FFF2-40B4-BE49-F238E27FC236}">
                <a16:creationId xmlns:a16="http://schemas.microsoft.com/office/drawing/2014/main" id="{560E88FD-6185-4B02-9019-FD6AC964E5A5}"/>
              </a:ext>
            </a:extLst>
          </p:cNvPr>
          <p:cNvCxnSpPr>
            <a:cxnSpLocks/>
            <a:stCxn id="49" idx="0"/>
          </p:cNvCxnSpPr>
          <p:nvPr/>
        </p:nvCxnSpPr>
        <p:spPr>
          <a:xfrm rot="5400000" flipH="1" flipV="1">
            <a:off x="3460319" y="1815954"/>
            <a:ext cx="528476" cy="1250867"/>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8D7A857-680E-46BC-BE81-FA957AA4EB5C}"/>
              </a:ext>
            </a:extLst>
          </p:cNvPr>
          <p:cNvSpPr txBox="1"/>
          <p:nvPr/>
        </p:nvSpPr>
        <p:spPr>
          <a:xfrm>
            <a:off x="5697668" y="1810271"/>
            <a:ext cx="921920"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Start CI</a:t>
            </a:r>
          </a:p>
        </p:txBody>
      </p:sp>
      <p:cxnSp>
        <p:nvCxnSpPr>
          <p:cNvPr id="91" name="Connector: Elbow 67">
            <a:extLst>
              <a:ext uri="{FF2B5EF4-FFF2-40B4-BE49-F238E27FC236}">
                <a16:creationId xmlns:a16="http://schemas.microsoft.com/office/drawing/2014/main" id="{E02F5243-42AB-42F6-A793-D6AC01DC8BCE}"/>
              </a:ext>
            </a:extLst>
          </p:cNvPr>
          <p:cNvCxnSpPr>
            <a:cxnSpLocks/>
          </p:cNvCxnSpPr>
          <p:nvPr/>
        </p:nvCxnSpPr>
        <p:spPr>
          <a:xfrm>
            <a:off x="5721994" y="2149438"/>
            <a:ext cx="82718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AutoShape 4">
            <a:extLst>
              <a:ext uri="{FF2B5EF4-FFF2-40B4-BE49-F238E27FC236}">
                <a16:creationId xmlns:a16="http://schemas.microsoft.com/office/drawing/2014/main" id="{D6021673-1082-49E1-8855-F8AF88937087}"/>
              </a:ext>
            </a:extLst>
          </p:cNvPr>
          <p:cNvSpPr>
            <a:spLocks noChangeAspect="1" noChangeArrowheads="1"/>
          </p:cNvSpPr>
          <p:nvPr/>
        </p:nvSpPr>
        <p:spPr bwMode="auto">
          <a:xfrm>
            <a:off x="7245630" y="13424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2" name="Rectangle: Rounded Corners 91">
            <a:extLst>
              <a:ext uri="{FF2B5EF4-FFF2-40B4-BE49-F238E27FC236}">
                <a16:creationId xmlns:a16="http://schemas.microsoft.com/office/drawing/2014/main" id="{95985936-72C9-4617-87AC-F85E8E0E3CF9}"/>
              </a:ext>
            </a:extLst>
          </p:cNvPr>
          <p:cNvSpPr/>
          <p:nvPr/>
        </p:nvSpPr>
        <p:spPr>
          <a:xfrm>
            <a:off x="6865817" y="1810272"/>
            <a:ext cx="1228515" cy="74699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p>
        </p:txBody>
      </p:sp>
      <p:cxnSp>
        <p:nvCxnSpPr>
          <p:cNvPr id="94" name="Straight Arrow Connector 93">
            <a:extLst>
              <a:ext uri="{FF2B5EF4-FFF2-40B4-BE49-F238E27FC236}">
                <a16:creationId xmlns:a16="http://schemas.microsoft.com/office/drawing/2014/main" id="{9CF2530F-8A5A-4684-9F71-E47E14D15BB5}"/>
              </a:ext>
            </a:extLst>
          </p:cNvPr>
          <p:cNvCxnSpPr>
            <a:cxnSpLocks/>
          </p:cNvCxnSpPr>
          <p:nvPr/>
        </p:nvCxnSpPr>
        <p:spPr>
          <a:xfrm>
            <a:off x="8137538" y="2149438"/>
            <a:ext cx="522786" cy="19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54C3D6FB-0357-4AAA-AAEA-E2366DC0CFD6}"/>
              </a:ext>
            </a:extLst>
          </p:cNvPr>
          <p:cNvSpPr/>
          <p:nvPr/>
        </p:nvSpPr>
        <p:spPr>
          <a:xfrm>
            <a:off x="8692714" y="1802421"/>
            <a:ext cx="1228515" cy="75484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cxnSp>
        <p:nvCxnSpPr>
          <p:cNvPr id="97" name="Straight Arrow Connector 96">
            <a:extLst>
              <a:ext uri="{FF2B5EF4-FFF2-40B4-BE49-F238E27FC236}">
                <a16:creationId xmlns:a16="http://schemas.microsoft.com/office/drawing/2014/main" id="{39CB2D46-A3AD-4C15-B698-315FF3E36A43}"/>
              </a:ext>
            </a:extLst>
          </p:cNvPr>
          <p:cNvCxnSpPr>
            <a:cxnSpLocks/>
          </p:cNvCxnSpPr>
          <p:nvPr/>
        </p:nvCxnSpPr>
        <p:spPr>
          <a:xfrm>
            <a:off x="9987205" y="2165762"/>
            <a:ext cx="522786" cy="19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FDE26E54-3264-4D3E-B1D7-A2818B9C1D64}"/>
              </a:ext>
            </a:extLst>
          </p:cNvPr>
          <p:cNvSpPr/>
          <p:nvPr/>
        </p:nvSpPr>
        <p:spPr>
          <a:xfrm>
            <a:off x="10557988" y="1802131"/>
            <a:ext cx="1228515" cy="7500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99" name="TextBox 98">
            <a:extLst>
              <a:ext uri="{FF2B5EF4-FFF2-40B4-BE49-F238E27FC236}">
                <a16:creationId xmlns:a16="http://schemas.microsoft.com/office/drawing/2014/main" id="{C2DFBB97-3A73-4AA0-8AE1-D06A8AA53D77}"/>
              </a:ext>
            </a:extLst>
          </p:cNvPr>
          <p:cNvSpPr txBox="1"/>
          <p:nvPr/>
        </p:nvSpPr>
        <p:spPr>
          <a:xfrm>
            <a:off x="7046363" y="1182306"/>
            <a:ext cx="4229044" cy="205762"/>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b="1" dirty="0">
                <a:solidFill>
                  <a:srgbClr val="333E48"/>
                </a:solidFill>
                <a:latin typeface="Lato" panose="020F0502020204030203" pitchFamily="34" charset="0"/>
                <a:ea typeface="+mn-ea"/>
              </a:rPr>
              <a:t>Arm Virtual Hardware Infrastructure</a:t>
            </a:r>
          </a:p>
        </p:txBody>
      </p:sp>
      <p:cxnSp>
        <p:nvCxnSpPr>
          <p:cNvPr id="105" name="Connector: Elbow 67">
            <a:extLst>
              <a:ext uri="{FF2B5EF4-FFF2-40B4-BE49-F238E27FC236}">
                <a16:creationId xmlns:a16="http://schemas.microsoft.com/office/drawing/2014/main" id="{5CBBEBBF-028A-4E20-99FE-C6B014D38EB0}"/>
              </a:ext>
            </a:extLst>
          </p:cNvPr>
          <p:cNvCxnSpPr>
            <a:cxnSpLocks/>
          </p:cNvCxnSpPr>
          <p:nvPr/>
        </p:nvCxnSpPr>
        <p:spPr>
          <a:xfrm rot="10800000">
            <a:off x="5035620" y="2647190"/>
            <a:ext cx="6185506" cy="946116"/>
          </a:xfrm>
          <a:prstGeom prst="bentConnector3">
            <a:avLst>
              <a:gd name="adj1" fmla="val 99985"/>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C1DDEA7-A496-4574-B216-17970B65D055}"/>
              </a:ext>
            </a:extLst>
          </p:cNvPr>
          <p:cNvCxnSpPr>
            <a:cxnSpLocks/>
          </p:cNvCxnSpPr>
          <p:nvPr/>
        </p:nvCxnSpPr>
        <p:spPr>
          <a:xfrm flipH="1">
            <a:off x="11221119" y="2552164"/>
            <a:ext cx="720" cy="1041143"/>
          </a:xfrm>
          <a:prstGeom prst="straightConnector1">
            <a:avLst/>
          </a:prstGeom>
          <a:ln w="28575">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DA9E666-A8B7-401E-A6E2-AFBBBE3E5F5F}"/>
              </a:ext>
            </a:extLst>
          </p:cNvPr>
          <p:cNvSpPr txBox="1"/>
          <p:nvPr/>
        </p:nvSpPr>
        <p:spPr>
          <a:xfrm>
            <a:off x="5524756" y="3342231"/>
            <a:ext cx="1596391" cy="208006"/>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Return CI results</a:t>
            </a:r>
          </a:p>
        </p:txBody>
      </p:sp>
      <p:sp>
        <p:nvSpPr>
          <p:cNvPr id="31" name="Rectangle: Rounded Corners 30">
            <a:extLst>
              <a:ext uri="{FF2B5EF4-FFF2-40B4-BE49-F238E27FC236}">
                <a16:creationId xmlns:a16="http://schemas.microsoft.com/office/drawing/2014/main" id="{613F11E8-3E80-6558-735F-E97DCACBA653}"/>
              </a:ext>
            </a:extLst>
          </p:cNvPr>
          <p:cNvSpPr/>
          <p:nvPr/>
        </p:nvSpPr>
        <p:spPr>
          <a:xfrm>
            <a:off x="631215" y="2504775"/>
            <a:ext cx="1422224" cy="94145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development &amp; debug</a:t>
            </a:r>
          </a:p>
        </p:txBody>
      </p:sp>
      <p:cxnSp>
        <p:nvCxnSpPr>
          <p:cNvPr id="32" name="Connector: Elbow 67">
            <a:extLst>
              <a:ext uri="{FF2B5EF4-FFF2-40B4-BE49-F238E27FC236}">
                <a16:creationId xmlns:a16="http://schemas.microsoft.com/office/drawing/2014/main" id="{B53A8258-1610-2C16-7837-C719435E3D79}"/>
              </a:ext>
            </a:extLst>
          </p:cNvPr>
          <p:cNvCxnSpPr>
            <a:cxnSpLocks/>
          </p:cNvCxnSpPr>
          <p:nvPr/>
        </p:nvCxnSpPr>
        <p:spPr>
          <a:xfrm flipH="1">
            <a:off x="2101864" y="3133387"/>
            <a:ext cx="614706" cy="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Icon, qr code&#10;&#10;Description automatically generated">
            <a:extLst>
              <a:ext uri="{FF2B5EF4-FFF2-40B4-BE49-F238E27FC236}">
                <a16:creationId xmlns:a16="http://schemas.microsoft.com/office/drawing/2014/main" id="{D5D0C6DB-5976-AA26-019D-2AF7DE87B15F}"/>
              </a:ext>
            </a:extLst>
          </p:cNvPr>
          <p:cNvPicPr>
            <a:picLocks noChangeAspect="1"/>
          </p:cNvPicPr>
          <p:nvPr/>
        </p:nvPicPr>
        <p:blipFill>
          <a:blip r:embed="rId5"/>
          <a:stretch>
            <a:fillRect/>
          </a:stretch>
        </p:blipFill>
        <p:spPr>
          <a:xfrm>
            <a:off x="1473930" y="3555794"/>
            <a:ext cx="648489" cy="653402"/>
          </a:xfrm>
          <a:prstGeom prst="rect">
            <a:avLst/>
          </a:prstGeom>
        </p:spPr>
      </p:pic>
      <p:pic>
        <p:nvPicPr>
          <p:cNvPr id="40" name="Picture 39">
            <a:extLst>
              <a:ext uri="{FF2B5EF4-FFF2-40B4-BE49-F238E27FC236}">
                <a16:creationId xmlns:a16="http://schemas.microsoft.com/office/drawing/2014/main" id="{3197E86B-9CB0-DABD-4207-CB7F8516066E}"/>
              </a:ext>
            </a:extLst>
          </p:cNvPr>
          <p:cNvPicPr>
            <a:picLocks noChangeAspect="1"/>
          </p:cNvPicPr>
          <p:nvPr/>
        </p:nvPicPr>
        <p:blipFill>
          <a:blip r:embed="rId4"/>
          <a:stretch>
            <a:fillRect/>
          </a:stretch>
        </p:blipFill>
        <p:spPr>
          <a:xfrm>
            <a:off x="566592" y="3568778"/>
            <a:ext cx="761814" cy="800350"/>
          </a:xfrm>
          <a:prstGeom prst="rect">
            <a:avLst/>
          </a:prstGeom>
        </p:spPr>
      </p:pic>
      <p:sp>
        <p:nvSpPr>
          <p:cNvPr id="44" name="TextBox 43">
            <a:extLst>
              <a:ext uri="{FF2B5EF4-FFF2-40B4-BE49-F238E27FC236}">
                <a16:creationId xmlns:a16="http://schemas.microsoft.com/office/drawing/2014/main" id="{B2149280-09F5-CCC7-FB6B-9550C4319296}"/>
              </a:ext>
            </a:extLst>
          </p:cNvPr>
          <p:cNvSpPr txBox="1"/>
          <p:nvPr/>
        </p:nvSpPr>
        <p:spPr>
          <a:xfrm>
            <a:off x="566592" y="4430895"/>
            <a:ext cx="726067" cy="413190"/>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FVP</a:t>
            </a:r>
            <a:br>
              <a:rPr lang="en-US" sz="1600" dirty="0">
                <a:solidFill>
                  <a:schemeClr val="tx2"/>
                </a:solidFill>
                <a:latin typeface="+mn-lt"/>
                <a:ea typeface="+mn-ea"/>
              </a:rPr>
            </a:br>
            <a:r>
              <a:rPr lang="en-US" sz="1600" dirty="0">
                <a:solidFill>
                  <a:schemeClr val="tx2"/>
                </a:solidFill>
                <a:latin typeface="+mn-lt"/>
                <a:ea typeface="+mn-ea"/>
              </a:rPr>
              <a:t>models</a:t>
            </a:r>
          </a:p>
        </p:txBody>
      </p:sp>
      <p:sp>
        <p:nvSpPr>
          <p:cNvPr id="45" name="TextBox 44">
            <a:extLst>
              <a:ext uri="{FF2B5EF4-FFF2-40B4-BE49-F238E27FC236}">
                <a16:creationId xmlns:a16="http://schemas.microsoft.com/office/drawing/2014/main" id="{DD666257-3190-3766-815F-00EAC9BAC3BC}"/>
              </a:ext>
            </a:extLst>
          </p:cNvPr>
          <p:cNvSpPr txBox="1"/>
          <p:nvPr/>
        </p:nvSpPr>
        <p:spPr>
          <a:xfrm>
            <a:off x="1234288" y="4425007"/>
            <a:ext cx="1127772" cy="413190"/>
          </a:xfrm>
          <a:prstGeom prst="rect">
            <a:avLst/>
          </a:prstGeom>
          <a:noFill/>
        </p:spPr>
        <p:txBody>
          <a:bodyPr wrap="square" lIns="0" tIns="0" rIns="0" bIns="0" rtlCol="0">
            <a:spAutoFit/>
          </a:bodyPr>
          <a:lstStyle/>
          <a:p>
            <a:pPr algn="ctr" defTabSz="914431" eaLnBrk="1" hangingPunct="1">
              <a:lnSpc>
                <a:spcPts val="1620"/>
              </a:lnSpc>
              <a:spcBef>
                <a:spcPts val="0"/>
              </a:spcBef>
              <a:spcAft>
                <a:spcPts val="600"/>
              </a:spcAft>
            </a:pPr>
            <a:r>
              <a:rPr lang="en-US" sz="1600" dirty="0">
                <a:solidFill>
                  <a:schemeClr val="tx2"/>
                </a:solidFill>
                <a:latin typeface="+mn-lt"/>
                <a:ea typeface="+mn-ea"/>
              </a:rPr>
              <a:t>Hardware</a:t>
            </a:r>
            <a:br>
              <a:rPr lang="en-US" sz="1600" dirty="0">
                <a:solidFill>
                  <a:schemeClr val="tx2"/>
                </a:solidFill>
                <a:latin typeface="+mn-lt"/>
                <a:ea typeface="+mn-ea"/>
              </a:rPr>
            </a:br>
            <a:r>
              <a:rPr lang="en-US" sz="1600" dirty="0">
                <a:solidFill>
                  <a:schemeClr val="tx2"/>
                </a:solidFill>
                <a:latin typeface="+mn-lt"/>
                <a:ea typeface="+mn-ea"/>
              </a:rPr>
              <a:t>boards</a:t>
            </a:r>
          </a:p>
        </p:txBody>
      </p:sp>
      <p:cxnSp>
        <p:nvCxnSpPr>
          <p:cNvPr id="54" name="Connector: Elbow 67">
            <a:extLst>
              <a:ext uri="{FF2B5EF4-FFF2-40B4-BE49-F238E27FC236}">
                <a16:creationId xmlns:a16="http://schemas.microsoft.com/office/drawing/2014/main" id="{BD6D2F98-9106-E4A1-36A7-00409DD0E6A8}"/>
              </a:ext>
            </a:extLst>
          </p:cNvPr>
          <p:cNvCxnSpPr>
            <a:cxnSpLocks/>
          </p:cNvCxnSpPr>
          <p:nvPr/>
        </p:nvCxnSpPr>
        <p:spPr>
          <a:xfrm flipH="1">
            <a:off x="3637865" y="3593307"/>
            <a:ext cx="162558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3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2514C0D-9B1C-4E0E-930B-252FDB02053D}"/>
              </a:ext>
            </a:extLst>
          </p:cNvPr>
          <p:cNvSpPr>
            <a:spLocks noGrp="1"/>
          </p:cNvSpPr>
          <p:nvPr>
            <p:ph type="title"/>
          </p:nvPr>
        </p:nvSpPr>
        <p:spPr/>
        <p:txBody>
          <a:bodyPr/>
          <a:lstStyle/>
          <a:p>
            <a:r>
              <a:rPr lang="en-US"/>
              <a:t>Current Docker Container</a:t>
            </a:r>
            <a:endParaRPr lang="en-GB"/>
          </a:p>
        </p:txBody>
      </p:sp>
      <p:sp>
        <p:nvSpPr>
          <p:cNvPr id="11" name="Text Placeholder 10">
            <a:extLst>
              <a:ext uri="{FF2B5EF4-FFF2-40B4-BE49-F238E27FC236}">
                <a16:creationId xmlns:a16="http://schemas.microsoft.com/office/drawing/2014/main" id="{9CB35A73-80AC-4DD9-BBF5-CC49076C6FBA}"/>
              </a:ext>
            </a:extLst>
          </p:cNvPr>
          <p:cNvSpPr>
            <a:spLocks noGrp="1"/>
          </p:cNvSpPr>
          <p:nvPr>
            <p:ph type="body" sz="quarter" idx="13"/>
          </p:nvPr>
        </p:nvSpPr>
        <p:spPr/>
        <p:txBody>
          <a:bodyPr/>
          <a:lstStyle/>
          <a:p>
            <a:r>
              <a:rPr lang="en-GB" sz="1400">
                <a:hlinkClick r:id="rId2"/>
              </a:rPr>
              <a:t>https://community.arm.com/developer/tools-software/tools/b/tools-software-ides-blog/posts/infrastructure-for-continuous-integration-tests</a:t>
            </a:r>
            <a:endParaRPr lang="en-GB" sz="1400"/>
          </a:p>
        </p:txBody>
      </p:sp>
      <p:sp>
        <p:nvSpPr>
          <p:cNvPr id="10" name="Content Placeholder 9">
            <a:extLst>
              <a:ext uri="{FF2B5EF4-FFF2-40B4-BE49-F238E27FC236}">
                <a16:creationId xmlns:a16="http://schemas.microsoft.com/office/drawing/2014/main" id="{619718D8-A026-4725-8E3A-F8AA72371DCB}"/>
              </a:ext>
            </a:extLst>
          </p:cNvPr>
          <p:cNvSpPr>
            <a:spLocks noGrp="1"/>
          </p:cNvSpPr>
          <p:nvPr>
            <p:ph idx="1"/>
          </p:nvPr>
        </p:nvSpPr>
        <p:spPr/>
        <p:txBody>
          <a:bodyPr/>
          <a:lstStyle/>
          <a:p>
            <a:r>
              <a:rPr lang="en-US"/>
              <a:t>Content </a:t>
            </a:r>
            <a:r>
              <a:rPr lang="en-US">
                <a:hlinkClick r:id="rId3"/>
              </a:rPr>
              <a:t>https://hub.docker.com/r/armswdev/cmsis_tools_m55</a:t>
            </a:r>
            <a:endParaRPr lang="en-US"/>
          </a:p>
          <a:p>
            <a:pPr lvl="1"/>
            <a:r>
              <a:rPr lang="en-US"/>
              <a:t>GCC, AC6, FVP Corstone-300 (Cortex-M55), CMSIS pack</a:t>
            </a:r>
          </a:p>
          <a:p>
            <a:pPr lvl="1"/>
            <a:endParaRPr lang="en-US"/>
          </a:p>
          <a:p>
            <a:r>
              <a:rPr lang="en-US"/>
              <a:t>Improvement potential</a:t>
            </a:r>
          </a:p>
          <a:p>
            <a:pPr lvl="1"/>
            <a:r>
              <a:rPr lang="en-US"/>
              <a:t>Better integration to </a:t>
            </a:r>
            <a:r>
              <a:rPr lang="en-US" err="1"/>
              <a:t>github</a:t>
            </a:r>
            <a:r>
              <a:rPr lang="en-US"/>
              <a:t> flows</a:t>
            </a:r>
          </a:p>
          <a:p>
            <a:pPr lvl="1"/>
            <a:r>
              <a:rPr lang="en-US"/>
              <a:t>Event Recorder for timing measurement</a:t>
            </a:r>
          </a:p>
          <a:p>
            <a:pPr lvl="1"/>
            <a:r>
              <a:rPr lang="en-US"/>
              <a:t>Ways to specify packs that are outside of the container</a:t>
            </a:r>
          </a:p>
          <a:p>
            <a:pPr lvl="1"/>
            <a:r>
              <a:rPr lang="en-US"/>
              <a:t>Ways to specify python scripts and simulation data that are outside of the container</a:t>
            </a:r>
          </a:p>
          <a:p>
            <a:pPr lvl="1"/>
            <a:r>
              <a:rPr lang="en-US"/>
              <a:t>Better examples that show real-world cases </a:t>
            </a:r>
          </a:p>
          <a:p>
            <a:pPr lvl="1"/>
            <a:endParaRPr lang="en-US"/>
          </a:p>
          <a:p>
            <a:r>
              <a:rPr lang="en-US"/>
              <a:t>Getting test results to the user</a:t>
            </a:r>
          </a:p>
          <a:p>
            <a:pPr lvl="1"/>
            <a:r>
              <a:rPr lang="en-US"/>
              <a:t>We need to simplify the way to get useful test results to the user (ideally to the persons that did the commit).</a:t>
            </a:r>
          </a:p>
          <a:p>
            <a:pPr lvl="1"/>
            <a:endParaRPr lang="en-US"/>
          </a:p>
          <a:p>
            <a:pPr lvl="1"/>
            <a:endParaRPr lang="en-US"/>
          </a:p>
          <a:p>
            <a:pPr lvl="1"/>
            <a:endParaRPr lang="en-GB"/>
          </a:p>
        </p:txBody>
      </p:sp>
    </p:spTree>
    <p:extLst>
      <p:ext uri="{BB962C8B-B14F-4D97-AF65-F5344CB8AC3E}">
        <p14:creationId xmlns:p14="http://schemas.microsoft.com/office/powerpoint/2010/main" val="379482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896C27-BCEB-47FA-A152-53894C0D22F2}"/>
              </a:ext>
            </a:extLst>
          </p:cNvPr>
          <p:cNvSpPr/>
          <p:nvPr/>
        </p:nvSpPr>
        <p:spPr>
          <a:xfrm>
            <a:off x="6972300" y="3044190"/>
            <a:ext cx="2891790" cy="198501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Cortex-M User Application</a:t>
            </a:r>
            <a:endParaRPr lang="en-GB">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a:t>FVP/FM Streaming Peripheral Extension</a:t>
            </a:r>
            <a:endParaRPr lang="en-GB"/>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r>
              <a:rPr lang="en-US"/>
              <a:t>First PoC implementation of Streaming Interface</a:t>
            </a:r>
            <a:endParaRPr lang="en-GB"/>
          </a:p>
        </p:txBody>
      </p:sp>
      <p:sp>
        <p:nvSpPr>
          <p:cNvPr id="6" name="Rectangle 5">
            <a:extLst>
              <a:ext uri="{FF2B5EF4-FFF2-40B4-BE49-F238E27FC236}">
                <a16:creationId xmlns:a16="http://schemas.microsoft.com/office/drawing/2014/main" id="{F9BFC041-21AB-46FA-9CE9-FBF2ED06AE71}"/>
              </a:ext>
            </a:extLst>
          </p:cNvPr>
          <p:cNvSpPr/>
          <p:nvPr/>
        </p:nvSpPr>
        <p:spPr>
          <a:xfrm>
            <a:off x="4250054" y="2076450"/>
            <a:ext cx="2493645" cy="1436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Corstone-300</a:t>
            </a:r>
            <a:br>
              <a:rPr lang="en-US" dirty="0"/>
            </a:br>
            <a:r>
              <a:rPr lang="en-US" dirty="0"/>
              <a:t>Model</a:t>
            </a:r>
            <a:endParaRPr lang="en-GB" dirty="0"/>
          </a:p>
        </p:txBody>
      </p:sp>
      <p:sp>
        <p:nvSpPr>
          <p:cNvPr id="7" name="Rectangle 6">
            <a:extLst>
              <a:ext uri="{FF2B5EF4-FFF2-40B4-BE49-F238E27FC236}">
                <a16:creationId xmlns:a16="http://schemas.microsoft.com/office/drawing/2014/main" id="{177C74EE-4661-4801-B146-BB383E0EAF9C}"/>
              </a:ext>
            </a:extLst>
          </p:cNvPr>
          <p:cNvSpPr/>
          <p:nvPr/>
        </p:nvSpPr>
        <p:spPr>
          <a:xfrm>
            <a:off x="4250054" y="3463290"/>
            <a:ext cx="2493645" cy="14363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Virtual Streaming Interface (VSI)</a:t>
            </a:r>
            <a:br>
              <a:rPr lang="en-US" dirty="0"/>
            </a:br>
            <a:r>
              <a:rPr lang="en-US" sz="1400" dirty="0">
                <a:ea typeface="+mn-lt"/>
                <a:cs typeface="+mn-lt"/>
              </a:rPr>
              <a:t>Peripheral with </a:t>
            </a:r>
            <a:br>
              <a:rPr lang="en-US" sz="1400" dirty="0">
                <a:ea typeface="+mn-lt"/>
                <a:cs typeface="+mn-lt"/>
              </a:rPr>
            </a:br>
            <a:r>
              <a:rPr lang="en-US" sz="1400" dirty="0">
                <a:ea typeface="+mn-lt"/>
                <a:cs typeface="+mn-lt"/>
              </a:rPr>
              <a:t>Register Interface</a:t>
            </a:r>
            <a:endParaRPr lang="en-US" dirty="0">
              <a:cs typeface="Calibri"/>
            </a:endParaRPr>
          </a:p>
        </p:txBody>
      </p:sp>
      <p:sp>
        <p:nvSpPr>
          <p:cNvPr id="9" name="Rectangle 8">
            <a:extLst>
              <a:ext uri="{FF2B5EF4-FFF2-40B4-BE49-F238E27FC236}">
                <a16:creationId xmlns:a16="http://schemas.microsoft.com/office/drawing/2014/main" id="{90A24D2A-66DF-4017-A0E1-6299C0B93081}"/>
              </a:ext>
            </a:extLst>
          </p:cNvPr>
          <p:cNvSpPr/>
          <p:nvPr/>
        </p:nvSpPr>
        <p:spPr>
          <a:xfrm>
            <a:off x="982663" y="3727450"/>
            <a:ext cx="3005137" cy="1079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test script</a:t>
            </a:r>
            <a:br>
              <a:rPr lang="en-US" dirty="0"/>
            </a:br>
            <a:r>
              <a:rPr lang="en-US" sz="1400" dirty="0"/>
              <a:t>Audio Streaming Interface</a:t>
            </a:r>
            <a:endParaRPr lang="en-GB" sz="1400" dirty="0"/>
          </a:p>
        </p:txBody>
      </p:sp>
      <p:cxnSp>
        <p:nvCxnSpPr>
          <p:cNvPr id="13" name="Straight Arrow Connector 12">
            <a:extLst>
              <a:ext uri="{FF2B5EF4-FFF2-40B4-BE49-F238E27FC236}">
                <a16:creationId xmlns:a16="http://schemas.microsoft.com/office/drawing/2014/main" id="{34BD0E31-CD13-4813-B799-FB67193EFDEC}"/>
              </a:ext>
            </a:extLst>
          </p:cNvPr>
          <p:cNvCxnSpPr>
            <a:cxnSpLocks/>
            <a:endCxn id="7" idx="1"/>
          </p:cNvCxnSpPr>
          <p:nvPr/>
        </p:nvCxnSpPr>
        <p:spPr>
          <a:xfrm>
            <a:off x="3977640" y="4177665"/>
            <a:ext cx="272414" cy="381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867ACA-CE25-4218-8ACB-50542875A9C9}"/>
              </a:ext>
            </a:extLst>
          </p:cNvPr>
          <p:cNvCxnSpPr>
            <a:cxnSpLocks/>
            <a:endCxn id="19" idx="1"/>
          </p:cNvCxnSpPr>
          <p:nvPr/>
        </p:nvCxnSpPr>
        <p:spPr>
          <a:xfrm flipV="1">
            <a:off x="6747510" y="4154805"/>
            <a:ext cx="354330" cy="381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CD6BC-D984-4EFE-95CF-AF8A8637DFA2}"/>
              </a:ext>
            </a:extLst>
          </p:cNvPr>
          <p:cNvSpPr/>
          <p:nvPr/>
        </p:nvSpPr>
        <p:spPr>
          <a:xfrm>
            <a:off x="7101840" y="3429000"/>
            <a:ext cx="1264920" cy="145161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a:t>
            </a:r>
            <a:br>
              <a:rPr lang="en-US" dirty="0"/>
            </a:br>
            <a:r>
              <a:rPr lang="en-US" dirty="0"/>
              <a:t>Input</a:t>
            </a:r>
            <a:br>
              <a:rPr lang="en-US" dirty="0"/>
            </a:br>
            <a:r>
              <a:rPr lang="en-US" sz="1400" dirty="0"/>
              <a:t>Peripheral Driver</a:t>
            </a:r>
            <a:endParaRPr lang="en-GB" dirty="0"/>
          </a:p>
        </p:txBody>
      </p:sp>
      <p:sp>
        <p:nvSpPr>
          <p:cNvPr id="20" name="Rectangle 19">
            <a:extLst>
              <a:ext uri="{FF2B5EF4-FFF2-40B4-BE49-F238E27FC236}">
                <a16:creationId xmlns:a16="http://schemas.microsoft.com/office/drawing/2014/main" id="{A0213FEA-CEFF-476F-8AFF-7E3EBF8665DF}"/>
              </a:ext>
            </a:extLst>
          </p:cNvPr>
          <p:cNvSpPr/>
          <p:nvPr/>
        </p:nvSpPr>
        <p:spPr>
          <a:xfrm>
            <a:off x="8522970" y="3429000"/>
            <a:ext cx="1264920" cy="144018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a:t>
            </a:r>
            <a:br>
              <a:rPr lang="en-US" dirty="0"/>
            </a:br>
            <a:r>
              <a:rPr lang="en-US" dirty="0"/>
              <a:t>under </a:t>
            </a:r>
            <a:br>
              <a:rPr lang="en-US" dirty="0"/>
            </a:br>
            <a:r>
              <a:rPr lang="en-US" dirty="0"/>
              <a:t>Test</a:t>
            </a:r>
            <a:endParaRPr lang="en-GB" dirty="0"/>
          </a:p>
        </p:txBody>
      </p:sp>
      <p:sp>
        <p:nvSpPr>
          <p:cNvPr id="26" name="TextBox 25">
            <a:extLst>
              <a:ext uri="{FF2B5EF4-FFF2-40B4-BE49-F238E27FC236}">
                <a16:creationId xmlns:a16="http://schemas.microsoft.com/office/drawing/2014/main" id="{8F2C8393-6F7E-4260-84A1-1576FEC45265}"/>
              </a:ext>
            </a:extLst>
          </p:cNvPr>
          <p:cNvSpPr txBox="1"/>
          <p:nvPr/>
        </p:nvSpPr>
        <p:spPr>
          <a:xfrm>
            <a:off x="6964680" y="5219700"/>
            <a:ext cx="3726180"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In an example we provide the same Audio Peripheral Driver API implemented on a real microcontroller</a:t>
            </a:r>
            <a:endParaRPr lang="en-GB" sz="1600" kern="1200" dirty="0">
              <a:solidFill>
                <a:schemeClr val="tx2"/>
              </a:solidFill>
              <a:latin typeface="+mn-lt"/>
              <a:ea typeface="+mn-ea"/>
              <a:cs typeface="+mn-cs"/>
            </a:endParaRPr>
          </a:p>
        </p:txBody>
      </p:sp>
      <p:sp>
        <p:nvSpPr>
          <p:cNvPr id="29" name="TextBox 28">
            <a:extLst>
              <a:ext uri="{FF2B5EF4-FFF2-40B4-BE49-F238E27FC236}">
                <a16:creationId xmlns:a16="http://schemas.microsoft.com/office/drawing/2014/main" id="{CCC374B9-185F-44EA-A687-EEEECC16710E}"/>
              </a:ext>
            </a:extLst>
          </p:cNvPr>
          <p:cNvSpPr txBox="1"/>
          <p:nvPr/>
        </p:nvSpPr>
        <p:spPr>
          <a:xfrm>
            <a:off x="6998970" y="2072640"/>
            <a:ext cx="3848100"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a:solidFill>
                  <a:schemeClr val="tx2"/>
                </a:solidFill>
                <a:latin typeface="+mn-lt"/>
                <a:ea typeface="+mn-ea"/>
              </a:rPr>
              <a:t>Also, the Cortex-M side implements a flexible streaming peripheral that can serve a wide range of use cases. Initially we show audio.</a:t>
            </a:r>
            <a:endParaRPr lang="en-GB" sz="1600" kern="1200" err="1">
              <a:solidFill>
                <a:schemeClr val="tx2"/>
              </a:solidFill>
              <a:latin typeface="+mn-lt"/>
              <a:ea typeface="+mn-ea"/>
              <a:cs typeface="+mn-cs"/>
            </a:endParaRPr>
          </a:p>
        </p:txBody>
      </p:sp>
      <p:sp>
        <p:nvSpPr>
          <p:cNvPr id="30" name="TextBox 29">
            <a:extLst>
              <a:ext uri="{FF2B5EF4-FFF2-40B4-BE49-F238E27FC236}">
                <a16:creationId xmlns:a16="http://schemas.microsoft.com/office/drawing/2014/main" id="{F2C090EB-0F4F-470A-BDEE-442EA792DF6D}"/>
              </a:ext>
            </a:extLst>
          </p:cNvPr>
          <p:cNvSpPr txBox="1"/>
          <p:nvPr/>
        </p:nvSpPr>
        <p:spPr>
          <a:xfrm>
            <a:off x="982663" y="2053590"/>
            <a:ext cx="3063557" cy="8863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dirty="0">
                <a:solidFill>
                  <a:schemeClr val="tx2"/>
                </a:solidFill>
                <a:latin typeface="+mn-lt"/>
                <a:ea typeface="+mn-ea"/>
              </a:rPr>
              <a:t>The streaming peripheral is flexible and allows to implement a wide range of use cases. We show an audio interface in the first example.</a:t>
            </a:r>
            <a:endParaRPr lang="en-GB" sz="1600" kern="1200" dirty="0">
              <a:solidFill>
                <a:schemeClr val="tx2"/>
              </a:solidFill>
              <a:latin typeface="+mn-lt"/>
              <a:ea typeface="+mn-ea"/>
              <a:cs typeface="+mn-cs"/>
            </a:endParaRPr>
          </a:p>
        </p:txBody>
      </p:sp>
      <p:sp>
        <p:nvSpPr>
          <p:cNvPr id="21" name="TextBox 20">
            <a:extLst>
              <a:ext uri="{FF2B5EF4-FFF2-40B4-BE49-F238E27FC236}">
                <a16:creationId xmlns:a16="http://schemas.microsoft.com/office/drawing/2014/main" id="{ACE4B6C1-0BA9-4ED9-944F-7D461573A44C}"/>
              </a:ext>
            </a:extLst>
          </p:cNvPr>
          <p:cNvSpPr txBox="1"/>
          <p:nvPr/>
        </p:nvSpPr>
        <p:spPr>
          <a:xfrm>
            <a:off x="3692100" y="1586212"/>
            <a:ext cx="3848100" cy="2215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b="1" kern="1200" dirty="0">
                <a:solidFill>
                  <a:schemeClr val="tx2"/>
                </a:solidFill>
                <a:latin typeface="+mn-lt"/>
                <a:ea typeface="+mn-ea"/>
                <a:cs typeface="+mn-cs"/>
              </a:rPr>
              <a:t>FVP Implementation for Linux and Windows</a:t>
            </a:r>
            <a:endParaRPr lang="en-GB" sz="1600" b="1" kern="1200" dirty="0">
              <a:solidFill>
                <a:schemeClr val="tx2"/>
              </a:solidFill>
              <a:latin typeface="+mn-lt"/>
              <a:ea typeface="+mn-ea"/>
              <a:cs typeface="+mn-cs"/>
            </a:endParaRPr>
          </a:p>
        </p:txBody>
      </p:sp>
      <p:cxnSp>
        <p:nvCxnSpPr>
          <p:cNvPr id="5" name="Straight Arrow Connector 4">
            <a:extLst>
              <a:ext uri="{FF2B5EF4-FFF2-40B4-BE49-F238E27FC236}">
                <a16:creationId xmlns:a16="http://schemas.microsoft.com/office/drawing/2014/main" id="{773C34B5-705B-4B48-AF8B-DD66ED9414BC}"/>
              </a:ext>
            </a:extLst>
          </p:cNvPr>
          <p:cNvCxnSpPr>
            <a:cxnSpLocks/>
          </p:cNvCxnSpPr>
          <p:nvPr/>
        </p:nvCxnSpPr>
        <p:spPr>
          <a:xfrm flipV="1">
            <a:off x="2476977" y="4801870"/>
            <a:ext cx="0" cy="4328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 name="Flowchart: Document 3">
            <a:extLst>
              <a:ext uri="{FF2B5EF4-FFF2-40B4-BE49-F238E27FC236}">
                <a16:creationId xmlns:a16="http://schemas.microsoft.com/office/drawing/2014/main" id="{C968E714-5FB7-4FED-BB6F-374760979964}"/>
              </a:ext>
            </a:extLst>
          </p:cNvPr>
          <p:cNvSpPr/>
          <p:nvPr/>
        </p:nvSpPr>
        <p:spPr>
          <a:xfrm>
            <a:off x="1758950" y="5207000"/>
            <a:ext cx="1441450" cy="958850"/>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 file</a:t>
            </a:r>
            <a:br>
              <a:rPr lang="en-US" dirty="0"/>
            </a:br>
            <a:r>
              <a:rPr lang="en-US" sz="1400" dirty="0"/>
              <a:t>‘test.wav’</a:t>
            </a:r>
            <a:endParaRPr lang="en-GB" dirty="0"/>
          </a:p>
        </p:txBody>
      </p:sp>
    </p:spTree>
    <p:extLst>
      <p:ext uri="{BB962C8B-B14F-4D97-AF65-F5344CB8AC3E}">
        <p14:creationId xmlns:p14="http://schemas.microsoft.com/office/powerpoint/2010/main" val="1993355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a:t>Audio Driver</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endParaRPr lang="en-US"/>
          </a:p>
          <a:p>
            <a:endParaRPr lang="en-US"/>
          </a:p>
        </p:txBody>
      </p:sp>
      <p:sp>
        <p:nvSpPr>
          <p:cNvPr id="5" name="Rectangle 4">
            <a:extLst>
              <a:ext uri="{FF2B5EF4-FFF2-40B4-BE49-F238E27FC236}">
                <a16:creationId xmlns:a16="http://schemas.microsoft.com/office/drawing/2014/main" id="{806A0EFE-F812-4D71-B793-E31444DF0E59}"/>
              </a:ext>
            </a:extLst>
          </p:cNvPr>
          <p:cNvSpPr/>
          <p:nvPr/>
        </p:nvSpPr>
        <p:spPr>
          <a:xfrm>
            <a:off x="6417137" y="2159044"/>
            <a:ext cx="924910" cy="27309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9F100FA-51B5-4DE5-BA2A-FF1F15E0422F}"/>
              </a:ext>
            </a:extLst>
          </p:cNvPr>
          <p:cNvSpPr txBox="1"/>
          <p:nvPr/>
        </p:nvSpPr>
        <p:spPr>
          <a:xfrm>
            <a:off x="6421399" y="2159331"/>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#0</a:t>
            </a:r>
            <a:endParaRPr lang="en-GB" sz="2100" kern="1200" err="1">
              <a:solidFill>
                <a:schemeClr val="tx2"/>
              </a:solidFill>
              <a:latin typeface="+mn-lt"/>
              <a:ea typeface="+mn-ea"/>
              <a:cs typeface="+mn-cs"/>
            </a:endParaRPr>
          </a:p>
        </p:txBody>
      </p:sp>
      <p:sp>
        <p:nvSpPr>
          <p:cNvPr id="9" name="TextBox 8">
            <a:extLst>
              <a:ext uri="{FF2B5EF4-FFF2-40B4-BE49-F238E27FC236}">
                <a16:creationId xmlns:a16="http://schemas.microsoft.com/office/drawing/2014/main" id="{3FAC32E4-FE2D-4DCF-9627-549E82FCBCEB}"/>
              </a:ext>
            </a:extLst>
          </p:cNvPr>
          <p:cNvSpPr txBox="1"/>
          <p:nvPr/>
        </p:nvSpPr>
        <p:spPr>
          <a:xfrm>
            <a:off x="6417137" y="2330520"/>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#1</a:t>
            </a:r>
            <a:endParaRPr lang="en-GB" sz="2100" kern="1200" err="1">
              <a:solidFill>
                <a:schemeClr val="tx2"/>
              </a:solidFill>
              <a:latin typeface="+mn-lt"/>
              <a:ea typeface="+mn-ea"/>
              <a:cs typeface="+mn-cs"/>
            </a:endParaRPr>
          </a:p>
        </p:txBody>
      </p:sp>
      <p:sp>
        <p:nvSpPr>
          <p:cNvPr id="10" name="TextBox 9">
            <a:extLst>
              <a:ext uri="{FF2B5EF4-FFF2-40B4-BE49-F238E27FC236}">
                <a16:creationId xmlns:a16="http://schemas.microsoft.com/office/drawing/2014/main" id="{461DE0DE-CBA0-49A8-B485-6422F0D53355}"/>
              </a:ext>
            </a:extLst>
          </p:cNvPr>
          <p:cNvSpPr txBox="1"/>
          <p:nvPr/>
        </p:nvSpPr>
        <p:spPr>
          <a:xfrm>
            <a:off x="6419225" y="2495446"/>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#2</a:t>
            </a:r>
            <a:endParaRPr lang="en-GB" sz="2100" kern="1200" err="1">
              <a:solidFill>
                <a:schemeClr val="tx2"/>
              </a:solidFill>
              <a:latin typeface="+mn-lt"/>
              <a:ea typeface="+mn-ea"/>
              <a:cs typeface="+mn-cs"/>
            </a:endParaRPr>
          </a:p>
        </p:txBody>
      </p:sp>
      <p:sp>
        <p:nvSpPr>
          <p:cNvPr id="11" name="TextBox 10">
            <a:extLst>
              <a:ext uri="{FF2B5EF4-FFF2-40B4-BE49-F238E27FC236}">
                <a16:creationId xmlns:a16="http://schemas.microsoft.com/office/drawing/2014/main" id="{0314C939-35FB-450F-819F-6C3569E4DF32}"/>
              </a:ext>
            </a:extLst>
          </p:cNvPr>
          <p:cNvSpPr txBox="1"/>
          <p:nvPr/>
        </p:nvSpPr>
        <p:spPr>
          <a:xfrm>
            <a:off x="6421400" y="2660372"/>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#3</a:t>
            </a:r>
            <a:endParaRPr lang="en-GB" sz="2100" kern="1200" err="1">
              <a:solidFill>
                <a:schemeClr val="tx2"/>
              </a:solidFill>
              <a:latin typeface="+mn-lt"/>
              <a:ea typeface="+mn-ea"/>
              <a:cs typeface="+mn-cs"/>
            </a:endParaRPr>
          </a:p>
        </p:txBody>
      </p:sp>
      <p:sp>
        <p:nvSpPr>
          <p:cNvPr id="12" name="TextBox 11">
            <a:extLst>
              <a:ext uri="{FF2B5EF4-FFF2-40B4-BE49-F238E27FC236}">
                <a16:creationId xmlns:a16="http://schemas.microsoft.com/office/drawing/2014/main" id="{CD31F392-1F81-4CB9-9BD2-F861B3E0F513}"/>
              </a:ext>
            </a:extLst>
          </p:cNvPr>
          <p:cNvSpPr txBox="1"/>
          <p:nvPr/>
        </p:nvSpPr>
        <p:spPr>
          <a:xfrm>
            <a:off x="6422683" y="4727530"/>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#n-1</a:t>
            </a:r>
            <a:endParaRPr lang="en-GB" sz="2100" kern="1200" err="1">
              <a:solidFill>
                <a:schemeClr val="tx2"/>
              </a:solidFill>
              <a:latin typeface="+mn-lt"/>
              <a:ea typeface="+mn-ea"/>
              <a:cs typeface="+mn-cs"/>
            </a:endParaRPr>
          </a:p>
        </p:txBody>
      </p:sp>
      <p:sp>
        <p:nvSpPr>
          <p:cNvPr id="13" name="TextBox 12">
            <a:extLst>
              <a:ext uri="{FF2B5EF4-FFF2-40B4-BE49-F238E27FC236}">
                <a16:creationId xmlns:a16="http://schemas.microsoft.com/office/drawing/2014/main" id="{F7BF319A-9109-4BB0-B0E4-2D7FE90144BE}"/>
              </a:ext>
            </a:extLst>
          </p:cNvPr>
          <p:cNvSpPr txBox="1"/>
          <p:nvPr/>
        </p:nvSpPr>
        <p:spPr>
          <a:xfrm>
            <a:off x="6410156" y="4985722"/>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Block #0</a:t>
            </a:r>
            <a:endParaRPr lang="en-GB" sz="2100" kern="1200" err="1">
              <a:solidFill>
                <a:schemeClr val="tx2"/>
              </a:solidFill>
              <a:latin typeface="+mn-lt"/>
              <a:ea typeface="+mn-ea"/>
              <a:cs typeface="+mn-cs"/>
            </a:endParaRPr>
          </a:p>
        </p:txBody>
      </p:sp>
      <p:sp>
        <p:nvSpPr>
          <p:cNvPr id="14" name="Rectangle 13">
            <a:extLst>
              <a:ext uri="{FF2B5EF4-FFF2-40B4-BE49-F238E27FC236}">
                <a16:creationId xmlns:a16="http://schemas.microsoft.com/office/drawing/2014/main" id="{E9BAF1CE-19EE-4D5C-827B-E7393101BFA7}"/>
              </a:ext>
            </a:extLst>
          </p:cNvPr>
          <p:cNvSpPr/>
          <p:nvPr/>
        </p:nvSpPr>
        <p:spPr>
          <a:xfrm>
            <a:off x="7513298" y="2154150"/>
            <a:ext cx="924910" cy="27309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DAC9535-A5D9-4CDD-B0C7-331326B73F60}"/>
              </a:ext>
            </a:extLst>
          </p:cNvPr>
          <p:cNvSpPr txBox="1"/>
          <p:nvPr/>
        </p:nvSpPr>
        <p:spPr>
          <a:xfrm>
            <a:off x="7511210" y="2154437"/>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#0</a:t>
            </a:r>
            <a:endParaRPr lang="en-GB" sz="2100" kern="1200" err="1">
              <a:solidFill>
                <a:schemeClr val="tx2"/>
              </a:solidFill>
              <a:latin typeface="+mn-lt"/>
              <a:ea typeface="+mn-ea"/>
              <a:cs typeface="+mn-cs"/>
            </a:endParaRPr>
          </a:p>
        </p:txBody>
      </p:sp>
      <p:sp>
        <p:nvSpPr>
          <p:cNvPr id="16" name="TextBox 15">
            <a:extLst>
              <a:ext uri="{FF2B5EF4-FFF2-40B4-BE49-F238E27FC236}">
                <a16:creationId xmlns:a16="http://schemas.microsoft.com/office/drawing/2014/main" id="{6CB9C985-8E9F-4252-A85B-905E0C31107D}"/>
              </a:ext>
            </a:extLst>
          </p:cNvPr>
          <p:cNvSpPr txBox="1"/>
          <p:nvPr/>
        </p:nvSpPr>
        <p:spPr>
          <a:xfrm>
            <a:off x="7513298" y="2325626"/>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#1</a:t>
            </a:r>
            <a:endParaRPr lang="en-GB" sz="2100" kern="1200" err="1">
              <a:solidFill>
                <a:schemeClr val="tx2"/>
              </a:solidFill>
              <a:latin typeface="+mn-lt"/>
              <a:ea typeface="+mn-ea"/>
              <a:cs typeface="+mn-cs"/>
            </a:endParaRPr>
          </a:p>
        </p:txBody>
      </p:sp>
      <p:sp>
        <p:nvSpPr>
          <p:cNvPr id="17" name="TextBox 16">
            <a:extLst>
              <a:ext uri="{FF2B5EF4-FFF2-40B4-BE49-F238E27FC236}">
                <a16:creationId xmlns:a16="http://schemas.microsoft.com/office/drawing/2014/main" id="{711C40F5-A6DF-4008-8387-D9D5BF49AF6C}"/>
              </a:ext>
            </a:extLst>
          </p:cNvPr>
          <p:cNvSpPr txBox="1"/>
          <p:nvPr/>
        </p:nvSpPr>
        <p:spPr>
          <a:xfrm>
            <a:off x="7515386" y="2490552"/>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#2</a:t>
            </a:r>
            <a:endParaRPr lang="en-GB" sz="2100" kern="1200" err="1">
              <a:solidFill>
                <a:schemeClr val="tx2"/>
              </a:solidFill>
              <a:latin typeface="+mn-lt"/>
              <a:ea typeface="+mn-ea"/>
              <a:cs typeface="+mn-cs"/>
            </a:endParaRPr>
          </a:p>
        </p:txBody>
      </p:sp>
      <p:sp>
        <p:nvSpPr>
          <p:cNvPr id="18" name="TextBox 17">
            <a:extLst>
              <a:ext uri="{FF2B5EF4-FFF2-40B4-BE49-F238E27FC236}">
                <a16:creationId xmlns:a16="http://schemas.microsoft.com/office/drawing/2014/main" id="{5364205F-3CF3-42CC-B31D-D3D997CAAC1C}"/>
              </a:ext>
            </a:extLst>
          </p:cNvPr>
          <p:cNvSpPr txBox="1"/>
          <p:nvPr/>
        </p:nvSpPr>
        <p:spPr>
          <a:xfrm>
            <a:off x="7511211" y="2655478"/>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#3</a:t>
            </a:r>
            <a:endParaRPr lang="en-GB" sz="2100" kern="1200" err="1">
              <a:solidFill>
                <a:schemeClr val="tx2"/>
              </a:solidFill>
              <a:latin typeface="+mn-lt"/>
              <a:ea typeface="+mn-ea"/>
              <a:cs typeface="+mn-cs"/>
            </a:endParaRPr>
          </a:p>
        </p:txBody>
      </p:sp>
      <p:sp>
        <p:nvSpPr>
          <p:cNvPr id="19" name="TextBox 18">
            <a:extLst>
              <a:ext uri="{FF2B5EF4-FFF2-40B4-BE49-F238E27FC236}">
                <a16:creationId xmlns:a16="http://schemas.microsoft.com/office/drawing/2014/main" id="{DB3C2A63-FBAB-4277-AFD6-44230C4BF8DC}"/>
              </a:ext>
            </a:extLst>
          </p:cNvPr>
          <p:cNvSpPr txBox="1"/>
          <p:nvPr/>
        </p:nvSpPr>
        <p:spPr>
          <a:xfrm>
            <a:off x="7514684" y="4722636"/>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#n-1</a:t>
            </a:r>
            <a:endParaRPr lang="en-GB" sz="2100" kern="1200" err="1">
              <a:solidFill>
                <a:schemeClr val="tx2"/>
              </a:solidFill>
              <a:latin typeface="+mn-lt"/>
              <a:ea typeface="+mn-ea"/>
              <a:cs typeface="+mn-cs"/>
            </a:endParaRPr>
          </a:p>
        </p:txBody>
      </p:sp>
      <p:sp>
        <p:nvSpPr>
          <p:cNvPr id="20" name="TextBox 19">
            <a:extLst>
              <a:ext uri="{FF2B5EF4-FFF2-40B4-BE49-F238E27FC236}">
                <a16:creationId xmlns:a16="http://schemas.microsoft.com/office/drawing/2014/main" id="{81F43772-C2F4-4F05-BA7E-7BF544FAD02A}"/>
              </a:ext>
            </a:extLst>
          </p:cNvPr>
          <p:cNvSpPr txBox="1"/>
          <p:nvPr/>
        </p:nvSpPr>
        <p:spPr>
          <a:xfrm>
            <a:off x="7506317" y="4980828"/>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Block #1</a:t>
            </a:r>
            <a:endParaRPr lang="en-GB" sz="2100" kern="1200" err="1">
              <a:solidFill>
                <a:schemeClr val="tx2"/>
              </a:solidFill>
              <a:latin typeface="+mn-lt"/>
              <a:ea typeface="+mn-ea"/>
              <a:cs typeface="+mn-cs"/>
            </a:endParaRPr>
          </a:p>
        </p:txBody>
      </p:sp>
      <p:sp>
        <p:nvSpPr>
          <p:cNvPr id="21" name="Rectangle 20">
            <a:extLst>
              <a:ext uri="{FF2B5EF4-FFF2-40B4-BE49-F238E27FC236}">
                <a16:creationId xmlns:a16="http://schemas.microsoft.com/office/drawing/2014/main" id="{93F8A830-08BC-45B3-B70C-DA90A195011E}"/>
              </a:ext>
            </a:extLst>
          </p:cNvPr>
          <p:cNvSpPr/>
          <p:nvPr/>
        </p:nvSpPr>
        <p:spPr>
          <a:xfrm>
            <a:off x="8609459" y="2149256"/>
            <a:ext cx="924910" cy="27309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E4206D88-6DE4-45DF-A20E-328F7504EF97}"/>
              </a:ext>
            </a:extLst>
          </p:cNvPr>
          <p:cNvSpPr txBox="1"/>
          <p:nvPr/>
        </p:nvSpPr>
        <p:spPr>
          <a:xfrm>
            <a:off x="8613721" y="2149543"/>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#0</a:t>
            </a:r>
            <a:endParaRPr lang="en-GB" sz="2100" kern="1200" err="1">
              <a:solidFill>
                <a:schemeClr val="tx2"/>
              </a:solidFill>
              <a:latin typeface="+mn-lt"/>
              <a:ea typeface="+mn-ea"/>
              <a:cs typeface="+mn-cs"/>
            </a:endParaRPr>
          </a:p>
        </p:txBody>
      </p:sp>
      <p:sp>
        <p:nvSpPr>
          <p:cNvPr id="23" name="TextBox 22">
            <a:extLst>
              <a:ext uri="{FF2B5EF4-FFF2-40B4-BE49-F238E27FC236}">
                <a16:creationId xmlns:a16="http://schemas.microsoft.com/office/drawing/2014/main" id="{0304256A-898C-48A3-96CD-CDC90683103A}"/>
              </a:ext>
            </a:extLst>
          </p:cNvPr>
          <p:cNvSpPr txBox="1"/>
          <p:nvPr/>
        </p:nvSpPr>
        <p:spPr>
          <a:xfrm>
            <a:off x="8609459" y="2320732"/>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#1</a:t>
            </a:r>
            <a:endParaRPr lang="en-GB" sz="2100" kern="1200" err="1">
              <a:solidFill>
                <a:schemeClr val="tx2"/>
              </a:solidFill>
              <a:latin typeface="+mn-lt"/>
              <a:ea typeface="+mn-ea"/>
              <a:cs typeface="+mn-cs"/>
            </a:endParaRPr>
          </a:p>
        </p:txBody>
      </p:sp>
      <p:sp>
        <p:nvSpPr>
          <p:cNvPr id="24" name="TextBox 23">
            <a:extLst>
              <a:ext uri="{FF2B5EF4-FFF2-40B4-BE49-F238E27FC236}">
                <a16:creationId xmlns:a16="http://schemas.microsoft.com/office/drawing/2014/main" id="{10A7C41E-1370-4C90-95CA-439C0CAC4D5E}"/>
              </a:ext>
            </a:extLst>
          </p:cNvPr>
          <p:cNvSpPr txBox="1"/>
          <p:nvPr/>
        </p:nvSpPr>
        <p:spPr>
          <a:xfrm>
            <a:off x="8611547" y="2485658"/>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#2</a:t>
            </a:r>
            <a:endParaRPr lang="en-GB" sz="2100" kern="1200" err="1">
              <a:solidFill>
                <a:schemeClr val="tx2"/>
              </a:solidFill>
              <a:latin typeface="+mn-lt"/>
              <a:ea typeface="+mn-ea"/>
              <a:cs typeface="+mn-cs"/>
            </a:endParaRPr>
          </a:p>
        </p:txBody>
      </p:sp>
      <p:sp>
        <p:nvSpPr>
          <p:cNvPr id="25" name="TextBox 24">
            <a:extLst>
              <a:ext uri="{FF2B5EF4-FFF2-40B4-BE49-F238E27FC236}">
                <a16:creationId xmlns:a16="http://schemas.microsoft.com/office/drawing/2014/main" id="{E3DAB633-3FC7-4C99-AB5B-60576BCADB75}"/>
              </a:ext>
            </a:extLst>
          </p:cNvPr>
          <p:cNvSpPr txBox="1"/>
          <p:nvPr/>
        </p:nvSpPr>
        <p:spPr>
          <a:xfrm>
            <a:off x="8613722" y="2650584"/>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#3</a:t>
            </a:r>
            <a:endParaRPr lang="en-GB" sz="2100" kern="1200" err="1">
              <a:solidFill>
                <a:schemeClr val="tx2"/>
              </a:solidFill>
              <a:latin typeface="+mn-lt"/>
              <a:ea typeface="+mn-ea"/>
              <a:cs typeface="+mn-cs"/>
            </a:endParaRPr>
          </a:p>
        </p:txBody>
      </p:sp>
      <p:sp>
        <p:nvSpPr>
          <p:cNvPr id="26" name="TextBox 25">
            <a:extLst>
              <a:ext uri="{FF2B5EF4-FFF2-40B4-BE49-F238E27FC236}">
                <a16:creationId xmlns:a16="http://schemas.microsoft.com/office/drawing/2014/main" id="{1CBED969-7685-4236-8255-1F4A3C6E1514}"/>
              </a:ext>
            </a:extLst>
          </p:cNvPr>
          <p:cNvSpPr txBox="1"/>
          <p:nvPr/>
        </p:nvSpPr>
        <p:spPr>
          <a:xfrm>
            <a:off x="8615005" y="4717742"/>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#n-1</a:t>
            </a:r>
            <a:endParaRPr lang="en-GB" sz="2100" kern="1200" err="1">
              <a:solidFill>
                <a:schemeClr val="tx2"/>
              </a:solidFill>
              <a:latin typeface="+mn-lt"/>
              <a:ea typeface="+mn-ea"/>
              <a:cs typeface="+mn-cs"/>
            </a:endParaRPr>
          </a:p>
        </p:txBody>
      </p:sp>
      <p:sp>
        <p:nvSpPr>
          <p:cNvPr id="27" name="TextBox 26">
            <a:extLst>
              <a:ext uri="{FF2B5EF4-FFF2-40B4-BE49-F238E27FC236}">
                <a16:creationId xmlns:a16="http://schemas.microsoft.com/office/drawing/2014/main" id="{B8E42FB0-490D-4E2A-AE85-4128FD90D747}"/>
              </a:ext>
            </a:extLst>
          </p:cNvPr>
          <p:cNvSpPr txBox="1"/>
          <p:nvPr/>
        </p:nvSpPr>
        <p:spPr>
          <a:xfrm>
            <a:off x="8602478" y="4975934"/>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Block #2</a:t>
            </a:r>
            <a:endParaRPr lang="en-GB" sz="2100" kern="1200" err="1">
              <a:solidFill>
                <a:schemeClr val="tx2"/>
              </a:solidFill>
              <a:latin typeface="+mn-lt"/>
              <a:ea typeface="+mn-ea"/>
              <a:cs typeface="+mn-cs"/>
            </a:endParaRPr>
          </a:p>
        </p:txBody>
      </p:sp>
      <p:sp>
        <p:nvSpPr>
          <p:cNvPr id="28" name="Rectangle 27">
            <a:extLst>
              <a:ext uri="{FF2B5EF4-FFF2-40B4-BE49-F238E27FC236}">
                <a16:creationId xmlns:a16="http://schemas.microsoft.com/office/drawing/2014/main" id="{FB135E02-4880-4A8C-9F18-470DA384815C}"/>
              </a:ext>
            </a:extLst>
          </p:cNvPr>
          <p:cNvSpPr/>
          <p:nvPr/>
        </p:nvSpPr>
        <p:spPr>
          <a:xfrm>
            <a:off x="10409811" y="2144362"/>
            <a:ext cx="924910" cy="27309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9F1EDEAE-9A19-4636-9078-CB9A2F1C5FDF}"/>
              </a:ext>
            </a:extLst>
          </p:cNvPr>
          <p:cNvSpPr txBox="1"/>
          <p:nvPr/>
        </p:nvSpPr>
        <p:spPr>
          <a:xfrm>
            <a:off x="10407723" y="2144649"/>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#0</a:t>
            </a:r>
            <a:endParaRPr lang="en-GB" sz="2100" kern="1200" err="1">
              <a:solidFill>
                <a:schemeClr val="tx2"/>
              </a:solidFill>
              <a:latin typeface="+mn-lt"/>
              <a:ea typeface="+mn-ea"/>
              <a:cs typeface="+mn-cs"/>
            </a:endParaRPr>
          </a:p>
        </p:txBody>
      </p:sp>
      <p:sp>
        <p:nvSpPr>
          <p:cNvPr id="30" name="TextBox 29">
            <a:extLst>
              <a:ext uri="{FF2B5EF4-FFF2-40B4-BE49-F238E27FC236}">
                <a16:creationId xmlns:a16="http://schemas.microsoft.com/office/drawing/2014/main" id="{CC42A9F6-4181-4285-9644-20A3E9935AAA}"/>
              </a:ext>
            </a:extLst>
          </p:cNvPr>
          <p:cNvSpPr txBox="1"/>
          <p:nvPr/>
        </p:nvSpPr>
        <p:spPr>
          <a:xfrm>
            <a:off x="10409811" y="2315838"/>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#1</a:t>
            </a:r>
            <a:endParaRPr lang="en-GB" sz="2100" kern="1200" err="1">
              <a:solidFill>
                <a:schemeClr val="tx2"/>
              </a:solidFill>
              <a:latin typeface="+mn-lt"/>
              <a:ea typeface="+mn-ea"/>
              <a:cs typeface="+mn-cs"/>
            </a:endParaRPr>
          </a:p>
        </p:txBody>
      </p:sp>
      <p:sp>
        <p:nvSpPr>
          <p:cNvPr id="31" name="TextBox 30">
            <a:extLst>
              <a:ext uri="{FF2B5EF4-FFF2-40B4-BE49-F238E27FC236}">
                <a16:creationId xmlns:a16="http://schemas.microsoft.com/office/drawing/2014/main" id="{17EE7216-F072-4ED7-86A4-EC5B590693B5}"/>
              </a:ext>
            </a:extLst>
          </p:cNvPr>
          <p:cNvSpPr txBox="1"/>
          <p:nvPr/>
        </p:nvSpPr>
        <p:spPr>
          <a:xfrm>
            <a:off x="10411899" y="2480764"/>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#2</a:t>
            </a:r>
            <a:endParaRPr lang="en-GB" sz="2100" kern="1200" err="1">
              <a:solidFill>
                <a:schemeClr val="tx2"/>
              </a:solidFill>
              <a:latin typeface="+mn-lt"/>
              <a:ea typeface="+mn-ea"/>
              <a:cs typeface="+mn-cs"/>
            </a:endParaRPr>
          </a:p>
        </p:txBody>
      </p:sp>
      <p:sp>
        <p:nvSpPr>
          <p:cNvPr id="32" name="TextBox 31">
            <a:extLst>
              <a:ext uri="{FF2B5EF4-FFF2-40B4-BE49-F238E27FC236}">
                <a16:creationId xmlns:a16="http://schemas.microsoft.com/office/drawing/2014/main" id="{23BC056A-9CB5-4F1D-B61A-62EE50A43C9E}"/>
              </a:ext>
            </a:extLst>
          </p:cNvPr>
          <p:cNvSpPr txBox="1"/>
          <p:nvPr/>
        </p:nvSpPr>
        <p:spPr>
          <a:xfrm>
            <a:off x="10407724" y="2645690"/>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#3</a:t>
            </a:r>
            <a:endParaRPr lang="en-GB" sz="2100" kern="1200" err="1">
              <a:solidFill>
                <a:schemeClr val="tx2"/>
              </a:solidFill>
              <a:latin typeface="+mn-lt"/>
              <a:ea typeface="+mn-ea"/>
              <a:cs typeface="+mn-cs"/>
            </a:endParaRPr>
          </a:p>
        </p:txBody>
      </p:sp>
      <p:sp>
        <p:nvSpPr>
          <p:cNvPr id="33" name="TextBox 32">
            <a:extLst>
              <a:ext uri="{FF2B5EF4-FFF2-40B4-BE49-F238E27FC236}">
                <a16:creationId xmlns:a16="http://schemas.microsoft.com/office/drawing/2014/main" id="{366F2060-E9E6-498B-91B2-312E6A000FE5}"/>
              </a:ext>
            </a:extLst>
          </p:cNvPr>
          <p:cNvSpPr txBox="1"/>
          <p:nvPr/>
        </p:nvSpPr>
        <p:spPr>
          <a:xfrm>
            <a:off x="10415357" y="4712848"/>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Data #n-1</a:t>
            </a:r>
            <a:endParaRPr lang="en-GB" sz="2100" kern="1200" err="1">
              <a:solidFill>
                <a:schemeClr val="tx2"/>
              </a:solidFill>
              <a:latin typeface="+mn-lt"/>
              <a:ea typeface="+mn-ea"/>
              <a:cs typeface="+mn-cs"/>
            </a:endParaRPr>
          </a:p>
        </p:txBody>
      </p:sp>
      <p:sp>
        <p:nvSpPr>
          <p:cNvPr id="34" name="TextBox 33">
            <a:extLst>
              <a:ext uri="{FF2B5EF4-FFF2-40B4-BE49-F238E27FC236}">
                <a16:creationId xmlns:a16="http://schemas.microsoft.com/office/drawing/2014/main" id="{C2994303-2E0F-49B1-A086-E0EF686D2E15}"/>
              </a:ext>
            </a:extLst>
          </p:cNvPr>
          <p:cNvSpPr txBox="1"/>
          <p:nvPr/>
        </p:nvSpPr>
        <p:spPr>
          <a:xfrm>
            <a:off x="10402830" y="4971040"/>
            <a:ext cx="926926" cy="166199"/>
          </a:xfrm>
          <a:prstGeom prst="rect">
            <a:avLst/>
          </a:prstGeom>
          <a:noFill/>
          <a:ln w="9525">
            <a:solidFill>
              <a:schemeClr val="tx1"/>
            </a:solidFill>
          </a:ln>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Block #m</a:t>
            </a:r>
            <a:endParaRPr lang="en-GB" sz="2100" kern="1200" err="1">
              <a:solidFill>
                <a:schemeClr val="tx2"/>
              </a:solidFill>
              <a:latin typeface="+mn-lt"/>
              <a:ea typeface="+mn-ea"/>
              <a:cs typeface="+mn-cs"/>
            </a:endParaRPr>
          </a:p>
        </p:txBody>
      </p:sp>
      <p:sp>
        <p:nvSpPr>
          <p:cNvPr id="35" name="TextBox 34">
            <a:extLst>
              <a:ext uri="{FF2B5EF4-FFF2-40B4-BE49-F238E27FC236}">
                <a16:creationId xmlns:a16="http://schemas.microsoft.com/office/drawing/2014/main" id="{8823118F-78DD-4569-8029-16B84B62E2E6}"/>
              </a:ext>
            </a:extLst>
          </p:cNvPr>
          <p:cNvSpPr txBox="1"/>
          <p:nvPr/>
        </p:nvSpPr>
        <p:spPr>
          <a:xfrm>
            <a:off x="6806868" y="2967259"/>
            <a:ext cx="290849" cy="1603332"/>
          </a:xfrm>
          <a:prstGeom prst="rect">
            <a:avLst/>
          </a:prstGeom>
          <a:noFill/>
        </p:spPr>
        <p:txBody>
          <a:bodyPr vert="eaVert"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a:t>
            </a:r>
            <a:endParaRPr lang="en-GB" sz="2100" kern="1200" err="1">
              <a:solidFill>
                <a:schemeClr val="tx2"/>
              </a:solidFill>
              <a:latin typeface="+mn-lt"/>
              <a:ea typeface="+mn-ea"/>
              <a:cs typeface="+mn-cs"/>
            </a:endParaRPr>
          </a:p>
        </p:txBody>
      </p:sp>
      <p:sp>
        <p:nvSpPr>
          <p:cNvPr id="36" name="TextBox 35">
            <a:extLst>
              <a:ext uri="{FF2B5EF4-FFF2-40B4-BE49-F238E27FC236}">
                <a16:creationId xmlns:a16="http://schemas.microsoft.com/office/drawing/2014/main" id="{B9D072A9-3E96-4C2E-9653-F807B82D0B79}"/>
              </a:ext>
            </a:extLst>
          </p:cNvPr>
          <p:cNvSpPr txBox="1"/>
          <p:nvPr/>
        </p:nvSpPr>
        <p:spPr>
          <a:xfrm>
            <a:off x="7854879" y="2969346"/>
            <a:ext cx="290849" cy="1603332"/>
          </a:xfrm>
          <a:prstGeom prst="rect">
            <a:avLst/>
          </a:prstGeom>
          <a:noFill/>
        </p:spPr>
        <p:txBody>
          <a:bodyPr vert="eaVert"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a:t>
            </a:r>
            <a:endParaRPr lang="en-GB" sz="2100" kern="1200" err="1">
              <a:solidFill>
                <a:schemeClr val="tx2"/>
              </a:solidFill>
              <a:latin typeface="+mn-lt"/>
              <a:ea typeface="+mn-ea"/>
              <a:cs typeface="+mn-cs"/>
            </a:endParaRPr>
          </a:p>
        </p:txBody>
      </p:sp>
      <p:sp>
        <p:nvSpPr>
          <p:cNvPr id="37" name="TextBox 36">
            <a:extLst>
              <a:ext uri="{FF2B5EF4-FFF2-40B4-BE49-F238E27FC236}">
                <a16:creationId xmlns:a16="http://schemas.microsoft.com/office/drawing/2014/main" id="{8A77E810-EE2B-44AB-A005-1507B7B4B304}"/>
              </a:ext>
            </a:extLst>
          </p:cNvPr>
          <p:cNvSpPr txBox="1"/>
          <p:nvPr/>
        </p:nvSpPr>
        <p:spPr>
          <a:xfrm>
            <a:off x="9003098" y="2958907"/>
            <a:ext cx="290849" cy="1603332"/>
          </a:xfrm>
          <a:prstGeom prst="rect">
            <a:avLst/>
          </a:prstGeom>
          <a:noFill/>
        </p:spPr>
        <p:txBody>
          <a:bodyPr vert="eaVert"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a:t>
            </a:r>
            <a:endParaRPr lang="en-GB" sz="2100" kern="1200" err="1">
              <a:solidFill>
                <a:schemeClr val="tx2"/>
              </a:solidFill>
              <a:latin typeface="+mn-lt"/>
              <a:ea typeface="+mn-ea"/>
              <a:cs typeface="+mn-cs"/>
            </a:endParaRPr>
          </a:p>
        </p:txBody>
      </p:sp>
      <p:sp>
        <p:nvSpPr>
          <p:cNvPr id="38" name="TextBox 37">
            <a:extLst>
              <a:ext uri="{FF2B5EF4-FFF2-40B4-BE49-F238E27FC236}">
                <a16:creationId xmlns:a16="http://schemas.microsoft.com/office/drawing/2014/main" id="{3DD9273A-8318-4FE2-A6EF-254B01B2200F}"/>
              </a:ext>
            </a:extLst>
          </p:cNvPr>
          <p:cNvSpPr txBox="1"/>
          <p:nvPr/>
        </p:nvSpPr>
        <p:spPr>
          <a:xfrm>
            <a:off x="10786616" y="2967257"/>
            <a:ext cx="290849" cy="1603332"/>
          </a:xfrm>
          <a:prstGeom prst="rect">
            <a:avLst/>
          </a:prstGeom>
          <a:noFill/>
        </p:spPr>
        <p:txBody>
          <a:bodyPr vert="eaVert"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a:t>
            </a:r>
            <a:endParaRPr lang="en-GB" sz="2100" kern="1200" err="1">
              <a:solidFill>
                <a:schemeClr val="tx2"/>
              </a:solidFill>
              <a:latin typeface="+mn-lt"/>
              <a:ea typeface="+mn-ea"/>
              <a:cs typeface="+mn-cs"/>
            </a:endParaRPr>
          </a:p>
        </p:txBody>
      </p:sp>
      <p:sp>
        <p:nvSpPr>
          <p:cNvPr id="39" name="TextBox 38">
            <a:extLst>
              <a:ext uri="{FF2B5EF4-FFF2-40B4-BE49-F238E27FC236}">
                <a16:creationId xmlns:a16="http://schemas.microsoft.com/office/drawing/2014/main" id="{4D3C6E26-7F04-46F5-B4A3-F3FE0126DBDB}"/>
              </a:ext>
            </a:extLst>
          </p:cNvPr>
          <p:cNvSpPr txBox="1"/>
          <p:nvPr/>
        </p:nvSpPr>
        <p:spPr>
          <a:xfrm rot="16200000">
            <a:off x="10003595" y="3038671"/>
            <a:ext cx="290849" cy="1064207"/>
          </a:xfrm>
          <a:prstGeom prst="rect">
            <a:avLst/>
          </a:prstGeom>
          <a:noFill/>
        </p:spPr>
        <p:txBody>
          <a:bodyPr vert="eaVert"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a:t>
            </a:r>
            <a:endParaRPr lang="en-GB" sz="2100" kern="1200" err="1">
              <a:solidFill>
                <a:schemeClr val="tx2"/>
              </a:solidFill>
              <a:latin typeface="+mn-lt"/>
              <a:ea typeface="+mn-ea"/>
              <a:cs typeface="+mn-cs"/>
            </a:endParaRPr>
          </a:p>
        </p:txBody>
      </p:sp>
      <p:cxnSp>
        <p:nvCxnSpPr>
          <p:cNvPr id="41" name="Straight Arrow Connector 40">
            <a:extLst>
              <a:ext uri="{FF2B5EF4-FFF2-40B4-BE49-F238E27FC236}">
                <a16:creationId xmlns:a16="http://schemas.microsoft.com/office/drawing/2014/main" id="{7C3E0ABE-5101-49F6-84E7-6C7595317B83}"/>
              </a:ext>
            </a:extLst>
          </p:cNvPr>
          <p:cNvCxnSpPr/>
          <p:nvPr/>
        </p:nvCxnSpPr>
        <p:spPr>
          <a:xfrm>
            <a:off x="6404610" y="1872024"/>
            <a:ext cx="4971393"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1207189-E03C-4216-A6CE-85B42C61D6E1}"/>
              </a:ext>
            </a:extLst>
          </p:cNvPr>
          <p:cNvCxnSpPr>
            <a:cxnSpLocks/>
          </p:cNvCxnSpPr>
          <p:nvPr/>
        </p:nvCxnSpPr>
        <p:spPr>
          <a:xfrm flipV="1">
            <a:off x="6157616" y="2124272"/>
            <a:ext cx="0" cy="277998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C49F00-FFE8-49F8-9884-0EBE23D1BB35}"/>
              </a:ext>
            </a:extLst>
          </p:cNvPr>
          <p:cNvSpPr txBox="1"/>
          <p:nvPr/>
        </p:nvSpPr>
        <p:spPr>
          <a:xfrm>
            <a:off x="7655341" y="1609266"/>
            <a:ext cx="2448911"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err="1">
                <a:solidFill>
                  <a:schemeClr val="accent1"/>
                </a:solidFill>
                <a:latin typeface="+mn-lt"/>
                <a:ea typeface="+mn-ea"/>
                <a:cs typeface="+mn-cs"/>
              </a:rPr>
              <a:t>BlockCount</a:t>
            </a:r>
            <a:endParaRPr lang="en-GB" sz="1600" kern="1200" dirty="0">
              <a:solidFill>
                <a:schemeClr val="accent1"/>
              </a:solidFill>
              <a:latin typeface="+mn-lt"/>
              <a:ea typeface="+mn-ea"/>
              <a:cs typeface="+mn-cs"/>
            </a:endParaRPr>
          </a:p>
        </p:txBody>
      </p:sp>
      <p:sp>
        <p:nvSpPr>
          <p:cNvPr id="46" name="TextBox 45">
            <a:extLst>
              <a:ext uri="{FF2B5EF4-FFF2-40B4-BE49-F238E27FC236}">
                <a16:creationId xmlns:a16="http://schemas.microsoft.com/office/drawing/2014/main" id="{25FFEBBE-CCB5-448F-8929-5FBCC4D32C45}"/>
              </a:ext>
            </a:extLst>
          </p:cNvPr>
          <p:cNvSpPr txBox="1"/>
          <p:nvPr/>
        </p:nvSpPr>
        <p:spPr>
          <a:xfrm rot="16200000">
            <a:off x="4749617" y="3432811"/>
            <a:ext cx="2448911"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err="1">
                <a:solidFill>
                  <a:schemeClr val="accent1"/>
                </a:solidFill>
                <a:latin typeface="+mn-lt"/>
                <a:ea typeface="+mn-ea"/>
                <a:cs typeface="+mn-cs"/>
              </a:rPr>
              <a:t>BlockSize</a:t>
            </a:r>
            <a:endParaRPr lang="en-GB" sz="1600" kern="1200" dirty="0">
              <a:solidFill>
                <a:schemeClr val="accent1"/>
              </a:solidFill>
              <a:latin typeface="+mn-lt"/>
              <a:ea typeface="+mn-ea"/>
              <a:cs typeface="+mn-cs"/>
            </a:endParaRPr>
          </a:p>
        </p:txBody>
      </p:sp>
      <p:sp>
        <p:nvSpPr>
          <p:cNvPr id="47" name="Arrow: Curved Left 46">
            <a:extLst>
              <a:ext uri="{FF2B5EF4-FFF2-40B4-BE49-F238E27FC236}">
                <a16:creationId xmlns:a16="http://schemas.microsoft.com/office/drawing/2014/main" id="{A525D4CF-1383-4860-A02F-156E228F31A9}"/>
              </a:ext>
            </a:extLst>
          </p:cNvPr>
          <p:cNvSpPr/>
          <p:nvPr/>
        </p:nvSpPr>
        <p:spPr>
          <a:xfrm rot="5400000">
            <a:off x="8528885" y="2987308"/>
            <a:ext cx="526833" cy="5083318"/>
          </a:xfrm>
          <a:prstGeom prst="curvedLeftArrow">
            <a:avLst>
              <a:gd name="adj1" fmla="val 12837"/>
              <a:gd name="adj2" fmla="val 50000"/>
              <a:gd name="adj3"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TextBox 47">
            <a:extLst>
              <a:ext uri="{FF2B5EF4-FFF2-40B4-BE49-F238E27FC236}">
                <a16:creationId xmlns:a16="http://schemas.microsoft.com/office/drawing/2014/main" id="{4337F7C2-3777-40D6-AA3F-7DE0489532A7}"/>
              </a:ext>
            </a:extLst>
          </p:cNvPr>
          <p:cNvSpPr txBox="1"/>
          <p:nvPr/>
        </p:nvSpPr>
        <p:spPr>
          <a:xfrm>
            <a:off x="7544982" y="5387735"/>
            <a:ext cx="2706414"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a:solidFill>
                  <a:schemeClr val="accent1"/>
                </a:solidFill>
                <a:latin typeface="+mn-lt"/>
                <a:ea typeface="+mn-ea"/>
                <a:cs typeface="+mn-cs"/>
              </a:rPr>
              <a:t>rotating with </a:t>
            </a:r>
            <a:r>
              <a:rPr lang="en-US" sz="1600" kern="1200" dirty="0">
                <a:solidFill>
                  <a:schemeClr val="accent1"/>
                </a:solidFill>
                <a:latin typeface="+mn-lt"/>
                <a:ea typeface="+mn-ea"/>
                <a:cs typeface="+mn-cs"/>
              </a:rPr>
              <a:t>2^n blocks</a:t>
            </a:r>
            <a:endParaRPr lang="en-GB" sz="1600" kern="1200" dirty="0">
              <a:solidFill>
                <a:schemeClr val="accent1"/>
              </a:solidFill>
              <a:latin typeface="+mn-lt"/>
              <a:ea typeface="+mn-ea"/>
              <a:cs typeface="+mn-cs"/>
            </a:endParaRPr>
          </a:p>
        </p:txBody>
      </p:sp>
      <p:sp>
        <p:nvSpPr>
          <p:cNvPr id="4" name="TextBox 3">
            <a:extLst>
              <a:ext uri="{FF2B5EF4-FFF2-40B4-BE49-F238E27FC236}">
                <a16:creationId xmlns:a16="http://schemas.microsoft.com/office/drawing/2014/main" id="{40D0C729-2E70-4A27-BADF-4AC13859155C}"/>
              </a:ext>
            </a:extLst>
          </p:cNvPr>
          <p:cNvSpPr txBox="1"/>
          <p:nvPr/>
        </p:nvSpPr>
        <p:spPr>
          <a:xfrm>
            <a:off x="5955030" y="1200150"/>
            <a:ext cx="3040380"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kern="1200">
                <a:solidFill>
                  <a:schemeClr val="accent1"/>
                </a:solidFill>
                <a:latin typeface="+mn-lt"/>
                <a:ea typeface="+mn-ea"/>
                <a:cs typeface="+mn-cs"/>
              </a:rPr>
              <a:t>Audio Buffer Handling</a:t>
            </a:r>
            <a:endParaRPr lang="en-GB" sz="2100" b="1" kern="1200" err="1">
              <a:solidFill>
                <a:schemeClr val="accent1"/>
              </a:solidFill>
              <a:latin typeface="+mn-lt"/>
              <a:ea typeface="+mn-ea"/>
              <a:cs typeface="+mn-cs"/>
            </a:endParaRPr>
          </a:p>
        </p:txBody>
      </p:sp>
      <p:sp>
        <p:nvSpPr>
          <p:cNvPr id="6" name="TextBox 5">
            <a:extLst>
              <a:ext uri="{FF2B5EF4-FFF2-40B4-BE49-F238E27FC236}">
                <a16:creationId xmlns:a16="http://schemas.microsoft.com/office/drawing/2014/main" id="{157AF782-A7B9-44E8-8D3F-D7B6830AA7A1}"/>
              </a:ext>
            </a:extLst>
          </p:cNvPr>
          <p:cNvSpPr txBox="1"/>
          <p:nvPr/>
        </p:nvSpPr>
        <p:spPr>
          <a:xfrm>
            <a:off x="479425" y="1405890"/>
            <a:ext cx="4252595" cy="2925416"/>
          </a:xfrm>
          <a:prstGeom prst="rect">
            <a:avLst/>
          </a:prstGeom>
          <a:noFill/>
        </p:spPr>
        <p:txBody>
          <a:bodyPr wrap="square" lIns="0" tIns="0" rIns="0" bIns="0" rtlCol="0" anchor="t">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Streaming driver for audio data</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kern="1200">
                <a:solidFill>
                  <a:schemeClr val="tx2"/>
                </a:solidFill>
                <a:latin typeface="+mn-lt"/>
                <a:ea typeface="+mn-ea"/>
                <a:cs typeface="+mn-cs"/>
              </a:rPr>
              <a:t>Support for multiple channels</a:t>
            </a:r>
            <a:endParaRPr lang="en-US" sz="2100" kern="1200" dirty="0">
              <a:solidFill>
                <a:schemeClr val="tx2"/>
              </a:solidFill>
              <a:latin typeface="+mn-lt"/>
              <a:ea typeface="+mn-ea"/>
              <a:cs typeface="Calibri"/>
            </a:endParaRP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a:solidFill>
                  <a:schemeClr val="tx2"/>
                </a:solidFill>
                <a:latin typeface="+mn-lt"/>
                <a:ea typeface="+mn-ea"/>
              </a:rPr>
              <a:t>[support for multiple data formats – after first iteration]</a:t>
            </a:r>
            <a:endParaRPr lang="en-US" sz="2100" kern="1200" dirty="0">
              <a:solidFill>
                <a:schemeClr val="tx2"/>
              </a:solidFill>
              <a:latin typeface="+mn-lt"/>
              <a:ea typeface="+mn-ea"/>
              <a:cs typeface="Calibri"/>
            </a:endParaRPr>
          </a:p>
          <a:p>
            <a:pPr marL="342900" indent="-342900" eaLnBrk="1" hangingPunct="1">
              <a:lnSpc>
                <a:spcPct val="90000"/>
              </a:lnSpc>
              <a:spcBef>
                <a:spcPts val="0"/>
              </a:spcBef>
              <a:spcAft>
                <a:spcPts val="600"/>
              </a:spcAft>
              <a:buFont typeface="Arial" panose="020B0604020202020204" pitchFamily="34" charset="0"/>
              <a:buChar char="•"/>
            </a:pPr>
            <a:r>
              <a:rPr lang="en-US" sz="2100" kern="1200">
                <a:solidFill>
                  <a:schemeClr val="tx2"/>
                </a:solidFill>
                <a:latin typeface="+mn-lt"/>
                <a:ea typeface="+mn-ea"/>
                <a:cs typeface="+mn-cs"/>
              </a:rPr>
              <a:t>Data </a:t>
            </a:r>
            <a:r>
              <a:rPr lang="en-US" sz="2100">
                <a:solidFill>
                  <a:schemeClr val="tx2"/>
                </a:solidFill>
                <a:latin typeface="+mn-lt"/>
                <a:ea typeface="+mn-ea"/>
              </a:rPr>
              <a:t>transfer in blocks to maximize simulation speed (as it reduces interaction</a:t>
            </a:r>
            <a:r>
              <a:rPr lang="en-US" sz="2100" dirty="0">
                <a:solidFill>
                  <a:schemeClr val="tx2"/>
                </a:solidFill>
                <a:latin typeface="+mn-lt"/>
                <a:ea typeface="+mn-ea"/>
              </a:rPr>
              <a:t> </a:t>
            </a:r>
            <a:endParaRPr lang="en-US" sz="2100" dirty="0">
              <a:solidFill>
                <a:schemeClr val="tx2"/>
              </a:solidFill>
              <a:latin typeface="+mn-lt"/>
              <a:ea typeface="+mn-ea"/>
              <a:cs typeface="Calibri"/>
            </a:endParaRP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Callback Event</a:t>
            </a:r>
            <a:r>
              <a:rPr lang="en-US" sz="2100" kern="1200">
                <a:solidFill>
                  <a:schemeClr val="tx2"/>
                </a:solidFill>
                <a:latin typeface="+mn-lt"/>
                <a:ea typeface="+mn-ea"/>
                <a:cs typeface="+mn-cs"/>
              </a:rPr>
              <a:t> at each block transfer</a:t>
            </a:r>
            <a:endParaRPr lang="en-GB" sz="2100" kern="1200" dirty="0" err="1">
              <a:solidFill>
                <a:schemeClr val="tx2"/>
              </a:solidFill>
              <a:latin typeface="+mn-lt"/>
              <a:ea typeface="+mn-ea"/>
              <a:cs typeface="+mn-cs"/>
            </a:endParaRPr>
          </a:p>
        </p:txBody>
      </p:sp>
    </p:spTree>
    <p:extLst>
      <p:ext uri="{BB962C8B-B14F-4D97-AF65-F5344CB8AC3E}">
        <p14:creationId xmlns:p14="http://schemas.microsoft.com/office/powerpoint/2010/main" val="255390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E41EC247-6AD4-4C98-9305-720AFF51D996}"/>
              </a:ext>
            </a:extLst>
          </p:cNvPr>
          <p:cNvCxnSpPr>
            <a:cxnSpLocks/>
            <a:stCxn id="8" idx="2"/>
          </p:cNvCxnSpPr>
          <p:nvPr/>
        </p:nvCxnSpPr>
        <p:spPr>
          <a:xfrm flipH="1">
            <a:off x="1835827" y="1948648"/>
            <a:ext cx="10728" cy="433674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533A762E-E6A7-411C-82CD-28FB6FF04C35}"/>
              </a:ext>
            </a:extLst>
          </p:cNvPr>
          <p:cNvCxnSpPr>
            <a:cxnSpLocks/>
          </p:cNvCxnSpPr>
          <p:nvPr/>
        </p:nvCxnSpPr>
        <p:spPr>
          <a:xfrm flipH="1">
            <a:off x="4771562" y="1948645"/>
            <a:ext cx="10728" cy="433674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FF50240A-17F9-45E8-98E8-A3BEA3217061}"/>
              </a:ext>
            </a:extLst>
          </p:cNvPr>
          <p:cNvCxnSpPr>
            <a:cxnSpLocks/>
          </p:cNvCxnSpPr>
          <p:nvPr/>
        </p:nvCxnSpPr>
        <p:spPr>
          <a:xfrm flipH="1">
            <a:off x="8203917" y="1948645"/>
            <a:ext cx="10728" cy="433674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CE071425-40DC-4492-A20F-F519D97DC807}"/>
              </a:ext>
            </a:extLst>
          </p:cNvPr>
          <p:cNvSpPr>
            <a:spLocks noGrp="1"/>
          </p:cNvSpPr>
          <p:nvPr>
            <p:ph type="title"/>
          </p:nvPr>
        </p:nvSpPr>
        <p:spPr/>
        <p:txBody>
          <a:bodyPr/>
          <a:lstStyle/>
          <a:p>
            <a:r>
              <a:rPr lang="en-GB" dirty="0"/>
              <a:t>Software, Peripheral, and Script interaction</a:t>
            </a:r>
          </a:p>
        </p:txBody>
      </p:sp>
      <p:sp>
        <p:nvSpPr>
          <p:cNvPr id="4" name="Rectangle 3">
            <a:extLst>
              <a:ext uri="{FF2B5EF4-FFF2-40B4-BE49-F238E27FC236}">
                <a16:creationId xmlns:a16="http://schemas.microsoft.com/office/drawing/2014/main" id="{3681D2FD-6949-49A9-94A4-BA3D7BF17AE0}"/>
              </a:ext>
            </a:extLst>
          </p:cNvPr>
          <p:cNvSpPr/>
          <p:nvPr/>
        </p:nvSpPr>
        <p:spPr>
          <a:xfrm>
            <a:off x="1784413" y="2111525"/>
            <a:ext cx="99390" cy="439240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57ABA483-69CF-4855-A4D7-6EEC8005B24F}"/>
              </a:ext>
            </a:extLst>
          </p:cNvPr>
          <p:cNvSpPr/>
          <p:nvPr/>
        </p:nvSpPr>
        <p:spPr>
          <a:xfrm>
            <a:off x="4717371" y="2272683"/>
            <a:ext cx="115886" cy="421061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7BB20D3B-FF1C-4C27-A693-41BAC53D90C3}"/>
              </a:ext>
            </a:extLst>
          </p:cNvPr>
          <p:cNvSpPr/>
          <p:nvPr/>
        </p:nvSpPr>
        <p:spPr>
          <a:xfrm>
            <a:off x="8134065" y="5882013"/>
            <a:ext cx="97215" cy="27310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64E27348-466A-470F-B146-C60CFDB00C29}"/>
              </a:ext>
            </a:extLst>
          </p:cNvPr>
          <p:cNvSpPr/>
          <p:nvPr/>
        </p:nvSpPr>
        <p:spPr>
          <a:xfrm>
            <a:off x="1167413" y="1293888"/>
            <a:ext cx="1358284" cy="654760"/>
          </a:xfrm>
          <a:prstGeom prst="rect">
            <a:avLst/>
          </a:prstGeom>
          <a:solidFill>
            <a:srgbClr val="70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alibri"/>
                <a:ea typeface="+mn-ea"/>
                <a:cs typeface="+mn-cs"/>
              </a:rPr>
              <a:t>Cortex-M Software</a:t>
            </a:r>
          </a:p>
        </p:txBody>
      </p:sp>
      <p:sp>
        <p:nvSpPr>
          <p:cNvPr id="9" name="Rectangle 8">
            <a:extLst>
              <a:ext uri="{FF2B5EF4-FFF2-40B4-BE49-F238E27FC236}">
                <a16:creationId xmlns:a16="http://schemas.microsoft.com/office/drawing/2014/main" id="{7DAB0121-A44C-4A58-9D10-DC7D1E2B3D11}"/>
              </a:ext>
            </a:extLst>
          </p:cNvPr>
          <p:cNvSpPr/>
          <p:nvPr/>
        </p:nvSpPr>
        <p:spPr>
          <a:xfrm>
            <a:off x="4097784" y="1293888"/>
            <a:ext cx="1358284" cy="65476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GB" dirty="0">
                <a:solidFill>
                  <a:srgbClr val="FFFFFF"/>
                </a:solidFill>
                <a:latin typeface="Calibri"/>
              </a:rPr>
              <a:t>VSI</a:t>
            </a:r>
            <a:br>
              <a:rPr lang="en-GB" dirty="0">
                <a:solidFill>
                  <a:srgbClr val="FFFFFF"/>
                </a:solidFill>
                <a:latin typeface="Calibri"/>
              </a:rPr>
            </a:br>
            <a:r>
              <a:rPr lang="en-GB" dirty="0">
                <a:solidFill>
                  <a:srgbClr val="FFFFFF"/>
                </a:solidFill>
                <a:latin typeface="Calibri"/>
              </a:rPr>
              <a:t>Peripheral</a:t>
            </a:r>
            <a:endParaRPr kumimoji="0" lang="en-GB"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8D8420A2-37B5-4D54-9F46-C1A408AEFCFB}"/>
              </a:ext>
            </a:extLst>
          </p:cNvPr>
          <p:cNvSpPr/>
          <p:nvPr/>
        </p:nvSpPr>
        <p:spPr>
          <a:xfrm>
            <a:off x="7535503" y="1293888"/>
            <a:ext cx="1358284" cy="654760"/>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alibri"/>
                <a:ea typeface="+mn-ea"/>
                <a:cs typeface="+mn-cs"/>
              </a:rPr>
              <a:t>VSI Python</a:t>
            </a:r>
            <a:br>
              <a:rPr kumimoji="0" lang="en-GB" sz="1800" b="0" i="0" u="none" strike="noStrike" kern="1200" cap="none" spc="0" normalizeH="0" baseline="0" noProof="0" dirty="0">
                <a:ln>
                  <a:noFill/>
                </a:ln>
                <a:solidFill>
                  <a:srgbClr val="FFFFFF"/>
                </a:solidFill>
                <a:effectLst/>
                <a:uLnTx/>
                <a:uFillTx/>
                <a:latin typeface="Calibri"/>
                <a:ea typeface="+mn-ea"/>
                <a:cs typeface="+mn-cs"/>
              </a:rPr>
            </a:br>
            <a:r>
              <a:rPr kumimoji="0" lang="en-GB" sz="1800" b="0" i="0" u="none" strike="noStrike" kern="1200" cap="none" spc="0" normalizeH="0" baseline="0" noProof="0" dirty="0">
                <a:ln>
                  <a:noFill/>
                </a:ln>
                <a:solidFill>
                  <a:srgbClr val="FFFFFF"/>
                </a:solidFill>
                <a:effectLst/>
                <a:uLnTx/>
                <a:uFillTx/>
                <a:latin typeface="Calibri"/>
                <a:ea typeface="+mn-ea"/>
                <a:cs typeface="+mn-cs"/>
              </a:rPr>
              <a:t>Script</a:t>
            </a:r>
          </a:p>
        </p:txBody>
      </p:sp>
      <p:cxnSp>
        <p:nvCxnSpPr>
          <p:cNvPr id="13" name="Straight Arrow Connector 12">
            <a:extLst>
              <a:ext uri="{FF2B5EF4-FFF2-40B4-BE49-F238E27FC236}">
                <a16:creationId xmlns:a16="http://schemas.microsoft.com/office/drawing/2014/main" id="{06538A61-1FEE-4447-BB20-BC47B54EBCDE}"/>
              </a:ext>
            </a:extLst>
          </p:cNvPr>
          <p:cNvCxnSpPr>
            <a:cxnSpLocks/>
          </p:cNvCxnSpPr>
          <p:nvPr/>
        </p:nvCxnSpPr>
        <p:spPr>
          <a:xfrm>
            <a:off x="1857983" y="2378860"/>
            <a:ext cx="28684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3CF1D46-790D-4C5F-85DD-F1328FD8AFCB}"/>
              </a:ext>
            </a:extLst>
          </p:cNvPr>
          <p:cNvCxnSpPr>
            <a:cxnSpLocks/>
            <a:endCxn id="7" idx="0"/>
          </p:cNvCxnSpPr>
          <p:nvPr/>
        </p:nvCxnSpPr>
        <p:spPr>
          <a:xfrm flipV="1">
            <a:off x="4809906" y="5882013"/>
            <a:ext cx="3372767" cy="13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69CCB2A-231E-4FCE-92A6-2AD6B9B1A12E}"/>
              </a:ext>
            </a:extLst>
          </p:cNvPr>
          <p:cNvSpPr txBox="1"/>
          <p:nvPr/>
        </p:nvSpPr>
        <p:spPr>
          <a:xfrm>
            <a:off x="1966221" y="2184961"/>
            <a:ext cx="1590179"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Setup Peripheral</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23" name="Rectangle 22">
            <a:extLst>
              <a:ext uri="{FF2B5EF4-FFF2-40B4-BE49-F238E27FC236}">
                <a16:creationId xmlns:a16="http://schemas.microsoft.com/office/drawing/2014/main" id="{E9028CEB-FA1B-4BA9-AAEC-61DEBA6BD663}"/>
              </a:ext>
            </a:extLst>
          </p:cNvPr>
          <p:cNvSpPr/>
          <p:nvPr/>
        </p:nvSpPr>
        <p:spPr>
          <a:xfrm>
            <a:off x="8163344" y="3842426"/>
            <a:ext cx="105165" cy="29182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48D9F41C-70A5-4779-8DC8-BB496ED8CFB4}"/>
              </a:ext>
            </a:extLst>
          </p:cNvPr>
          <p:cNvSpPr txBox="1"/>
          <p:nvPr/>
        </p:nvSpPr>
        <p:spPr>
          <a:xfrm>
            <a:off x="8350329" y="3886833"/>
            <a:ext cx="1788951"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Copy </a:t>
            </a:r>
            <a:r>
              <a:rPr lang="en-GB" sz="1400" dirty="0">
                <a:solidFill>
                  <a:srgbClr val="333E48"/>
                </a:solidFill>
                <a:latin typeface="Consolas" panose="020B0609020204030204" pitchFamily="49" charset="0"/>
              </a:rPr>
              <a:t>Data Block #0</a:t>
            </a:r>
            <a:endPar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endParaRPr>
          </a:p>
        </p:txBody>
      </p:sp>
      <p:sp>
        <p:nvSpPr>
          <p:cNvPr id="43" name="TextBox 42">
            <a:extLst>
              <a:ext uri="{FF2B5EF4-FFF2-40B4-BE49-F238E27FC236}">
                <a16:creationId xmlns:a16="http://schemas.microsoft.com/office/drawing/2014/main" id="{1DDCF8C9-F877-44F7-AB31-EDDCE835A3A3}"/>
              </a:ext>
            </a:extLst>
          </p:cNvPr>
          <p:cNvSpPr txBox="1"/>
          <p:nvPr/>
        </p:nvSpPr>
        <p:spPr>
          <a:xfrm>
            <a:off x="4980235" y="5690917"/>
            <a:ext cx="1490793"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Write registers</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46" name="Straight Arrow Connector 45">
            <a:extLst>
              <a:ext uri="{FF2B5EF4-FFF2-40B4-BE49-F238E27FC236}">
                <a16:creationId xmlns:a16="http://schemas.microsoft.com/office/drawing/2014/main" id="{410E8448-A62D-4D2D-AFBB-AE68DBBF9739}"/>
              </a:ext>
            </a:extLst>
          </p:cNvPr>
          <p:cNvCxnSpPr>
            <a:cxnSpLocks/>
          </p:cNvCxnSpPr>
          <p:nvPr/>
        </p:nvCxnSpPr>
        <p:spPr>
          <a:xfrm>
            <a:off x="1864467" y="2900913"/>
            <a:ext cx="28684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C7040EAF-7B9C-4EEC-A911-1AB18BF35BAA}"/>
              </a:ext>
            </a:extLst>
          </p:cNvPr>
          <p:cNvSpPr txBox="1"/>
          <p:nvPr/>
        </p:nvSpPr>
        <p:spPr>
          <a:xfrm>
            <a:off x="1972705" y="2707014"/>
            <a:ext cx="1888337"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Setup Data Transfer</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48" name="Rectangle 47">
            <a:extLst>
              <a:ext uri="{FF2B5EF4-FFF2-40B4-BE49-F238E27FC236}">
                <a16:creationId xmlns:a16="http://schemas.microsoft.com/office/drawing/2014/main" id="{1009C29B-31BB-4DBE-8281-D8CB96432D09}"/>
              </a:ext>
            </a:extLst>
          </p:cNvPr>
          <p:cNvSpPr/>
          <p:nvPr/>
        </p:nvSpPr>
        <p:spPr>
          <a:xfrm>
            <a:off x="8148595" y="2875413"/>
            <a:ext cx="97215" cy="27310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49" name="Straight Arrow Connector 48">
            <a:extLst>
              <a:ext uri="{FF2B5EF4-FFF2-40B4-BE49-F238E27FC236}">
                <a16:creationId xmlns:a16="http://schemas.microsoft.com/office/drawing/2014/main" id="{70AC103A-EE95-4490-9EF5-9951649FC8F6}"/>
              </a:ext>
            </a:extLst>
          </p:cNvPr>
          <p:cNvCxnSpPr>
            <a:cxnSpLocks/>
            <a:endCxn id="48" idx="0"/>
          </p:cNvCxnSpPr>
          <p:nvPr/>
        </p:nvCxnSpPr>
        <p:spPr>
          <a:xfrm flipV="1">
            <a:off x="4824436" y="2875413"/>
            <a:ext cx="3372767" cy="13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6E03458B-6260-4890-8898-EA61D7BECB0C}"/>
              </a:ext>
            </a:extLst>
          </p:cNvPr>
          <p:cNvSpPr txBox="1"/>
          <p:nvPr/>
        </p:nvSpPr>
        <p:spPr>
          <a:xfrm>
            <a:off x="5004493" y="2684317"/>
            <a:ext cx="1888337"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Write DMA registers</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51" name="Straight Arrow Connector 50">
            <a:extLst>
              <a:ext uri="{FF2B5EF4-FFF2-40B4-BE49-F238E27FC236}">
                <a16:creationId xmlns:a16="http://schemas.microsoft.com/office/drawing/2014/main" id="{8062A92D-2E75-4BCF-A00A-AC60AB5598F5}"/>
              </a:ext>
            </a:extLst>
          </p:cNvPr>
          <p:cNvCxnSpPr>
            <a:cxnSpLocks/>
          </p:cNvCxnSpPr>
          <p:nvPr/>
        </p:nvCxnSpPr>
        <p:spPr>
          <a:xfrm>
            <a:off x="1861225" y="3335416"/>
            <a:ext cx="28684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F43FDF2-6C99-4D8F-A4F1-1AB4C19C32B5}"/>
              </a:ext>
            </a:extLst>
          </p:cNvPr>
          <p:cNvSpPr txBox="1"/>
          <p:nvPr/>
        </p:nvSpPr>
        <p:spPr>
          <a:xfrm>
            <a:off x="1969463" y="3141517"/>
            <a:ext cx="1490793"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Start Operation</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53" name="Rectangle 52">
            <a:extLst>
              <a:ext uri="{FF2B5EF4-FFF2-40B4-BE49-F238E27FC236}">
                <a16:creationId xmlns:a16="http://schemas.microsoft.com/office/drawing/2014/main" id="{660F17CC-6938-4614-BEFE-A5E77B50F390}"/>
              </a:ext>
            </a:extLst>
          </p:cNvPr>
          <p:cNvSpPr/>
          <p:nvPr/>
        </p:nvSpPr>
        <p:spPr>
          <a:xfrm>
            <a:off x="8145353" y="3309916"/>
            <a:ext cx="97215" cy="27310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54" name="Straight Arrow Connector 53">
            <a:extLst>
              <a:ext uri="{FF2B5EF4-FFF2-40B4-BE49-F238E27FC236}">
                <a16:creationId xmlns:a16="http://schemas.microsoft.com/office/drawing/2014/main" id="{06634759-860A-4B32-A471-2501023FE34F}"/>
              </a:ext>
            </a:extLst>
          </p:cNvPr>
          <p:cNvCxnSpPr>
            <a:cxnSpLocks/>
            <a:endCxn id="53" idx="0"/>
          </p:cNvCxnSpPr>
          <p:nvPr/>
        </p:nvCxnSpPr>
        <p:spPr>
          <a:xfrm flipV="1">
            <a:off x="4821194" y="3309916"/>
            <a:ext cx="3372767" cy="13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017BD6A-54F3-4369-BC8A-CCF6A31D5ABF}"/>
              </a:ext>
            </a:extLst>
          </p:cNvPr>
          <p:cNvSpPr txBox="1"/>
          <p:nvPr/>
        </p:nvSpPr>
        <p:spPr>
          <a:xfrm>
            <a:off x="5001251" y="3118820"/>
            <a:ext cx="2087110"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Write Timer registers</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56" name="Straight Arrow Connector 55">
            <a:extLst>
              <a:ext uri="{FF2B5EF4-FFF2-40B4-BE49-F238E27FC236}">
                <a16:creationId xmlns:a16="http://schemas.microsoft.com/office/drawing/2014/main" id="{9F071E64-BA1A-42DF-88C0-E81C51BA4969}"/>
              </a:ext>
            </a:extLst>
          </p:cNvPr>
          <p:cNvCxnSpPr>
            <a:cxnSpLocks/>
            <a:endCxn id="23" idx="0"/>
          </p:cNvCxnSpPr>
          <p:nvPr/>
        </p:nvCxnSpPr>
        <p:spPr>
          <a:xfrm flipV="1">
            <a:off x="4837402" y="3842426"/>
            <a:ext cx="3378525" cy="3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F2C00A5B-1C4E-47E1-AAB3-33CAD2AF4214}"/>
              </a:ext>
            </a:extLst>
          </p:cNvPr>
          <p:cNvSpPr txBox="1"/>
          <p:nvPr/>
        </p:nvSpPr>
        <p:spPr>
          <a:xfrm>
            <a:off x="5017459" y="3640875"/>
            <a:ext cx="1093248"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Timer event</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58" name="TextBox 57">
            <a:extLst>
              <a:ext uri="{FF2B5EF4-FFF2-40B4-BE49-F238E27FC236}">
                <a16:creationId xmlns:a16="http://schemas.microsoft.com/office/drawing/2014/main" id="{2D470F25-8E6A-4D5A-BE8E-A6EF67E88175}"/>
              </a:ext>
            </a:extLst>
          </p:cNvPr>
          <p:cNvSpPr txBox="1"/>
          <p:nvPr/>
        </p:nvSpPr>
        <p:spPr>
          <a:xfrm>
            <a:off x="8298448" y="2949734"/>
            <a:ext cx="2285882"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Capture </a:t>
            </a:r>
            <a:r>
              <a:rPr lang="en-GB" sz="1400" dirty="0">
                <a:solidFill>
                  <a:srgbClr val="333E48"/>
                </a:solidFill>
                <a:latin typeface="Consolas" panose="020B0609020204030204" pitchFamily="49" charset="0"/>
              </a:rPr>
              <a:t>Data Block Size</a:t>
            </a:r>
            <a:endPar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endParaRPr>
          </a:p>
        </p:txBody>
      </p:sp>
      <p:sp>
        <p:nvSpPr>
          <p:cNvPr id="59" name="TextBox 58">
            <a:extLst>
              <a:ext uri="{FF2B5EF4-FFF2-40B4-BE49-F238E27FC236}">
                <a16:creationId xmlns:a16="http://schemas.microsoft.com/office/drawing/2014/main" id="{925B3248-1AD7-4AEE-8CC0-8798550D7A81}"/>
              </a:ext>
            </a:extLst>
          </p:cNvPr>
          <p:cNvSpPr txBox="1"/>
          <p:nvPr/>
        </p:nvSpPr>
        <p:spPr>
          <a:xfrm>
            <a:off x="8257978" y="5930398"/>
            <a:ext cx="2285882"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Capture Register Values</a:t>
            </a:r>
          </a:p>
        </p:txBody>
      </p:sp>
      <p:cxnSp>
        <p:nvCxnSpPr>
          <p:cNvPr id="60" name="Straight Arrow Connector 59">
            <a:extLst>
              <a:ext uri="{FF2B5EF4-FFF2-40B4-BE49-F238E27FC236}">
                <a16:creationId xmlns:a16="http://schemas.microsoft.com/office/drawing/2014/main" id="{8B6C6A6F-DEFD-4A93-B422-79FAC58E3F87}"/>
              </a:ext>
            </a:extLst>
          </p:cNvPr>
          <p:cNvCxnSpPr>
            <a:cxnSpLocks/>
            <a:stCxn id="23" idx="2"/>
          </p:cNvCxnSpPr>
          <p:nvPr/>
        </p:nvCxnSpPr>
        <p:spPr>
          <a:xfrm flipH="1" flipV="1">
            <a:off x="4808347" y="4113003"/>
            <a:ext cx="3407580" cy="21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E043A06B-23FE-499A-A266-E1533E59F00C}"/>
              </a:ext>
            </a:extLst>
          </p:cNvPr>
          <p:cNvCxnSpPr>
            <a:cxnSpLocks/>
          </p:cNvCxnSpPr>
          <p:nvPr/>
        </p:nvCxnSpPr>
        <p:spPr>
          <a:xfrm flipH="1">
            <a:off x="1886807" y="4109761"/>
            <a:ext cx="2831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42BFA752-7083-4B03-9C2D-37E08D4EAA72}"/>
              </a:ext>
            </a:extLst>
          </p:cNvPr>
          <p:cNvSpPr txBox="1"/>
          <p:nvPr/>
        </p:nvSpPr>
        <p:spPr>
          <a:xfrm>
            <a:off x="1995403" y="3877576"/>
            <a:ext cx="2285882"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Driver Event (New Data)</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63" name="Rectangle 62">
            <a:extLst>
              <a:ext uri="{FF2B5EF4-FFF2-40B4-BE49-F238E27FC236}">
                <a16:creationId xmlns:a16="http://schemas.microsoft.com/office/drawing/2014/main" id="{6F20323F-21D4-4D8A-9827-7A98BFE3CAA6}"/>
              </a:ext>
            </a:extLst>
          </p:cNvPr>
          <p:cNvSpPr/>
          <p:nvPr/>
        </p:nvSpPr>
        <p:spPr>
          <a:xfrm>
            <a:off x="8150375" y="4422841"/>
            <a:ext cx="105165" cy="29182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64" name="TextBox 63">
            <a:extLst>
              <a:ext uri="{FF2B5EF4-FFF2-40B4-BE49-F238E27FC236}">
                <a16:creationId xmlns:a16="http://schemas.microsoft.com/office/drawing/2014/main" id="{EBA801DE-3E4E-4367-87D7-C99266C30596}"/>
              </a:ext>
            </a:extLst>
          </p:cNvPr>
          <p:cNvSpPr txBox="1"/>
          <p:nvPr/>
        </p:nvSpPr>
        <p:spPr>
          <a:xfrm>
            <a:off x="8337360" y="4467248"/>
            <a:ext cx="1788951"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Copy </a:t>
            </a:r>
            <a:r>
              <a:rPr lang="en-GB" sz="1400" dirty="0">
                <a:solidFill>
                  <a:srgbClr val="333E48"/>
                </a:solidFill>
                <a:latin typeface="Consolas" panose="020B0609020204030204" pitchFamily="49" charset="0"/>
              </a:rPr>
              <a:t>Data Block #1</a:t>
            </a:r>
            <a:endPar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endParaRPr>
          </a:p>
        </p:txBody>
      </p:sp>
      <p:cxnSp>
        <p:nvCxnSpPr>
          <p:cNvPr id="65" name="Straight Arrow Connector 64">
            <a:extLst>
              <a:ext uri="{FF2B5EF4-FFF2-40B4-BE49-F238E27FC236}">
                <a16:creationId xmlns:a16="http://schemas.microsoft.com/office/drawing/2014/main" id="{2082C5CC-9B1D-4F4F-99EA-E51C0D683DAF}"/>
              </a:ext>
            </a:extLst>
          </p:cNvPr>
          <p:cNvCxnSpPr>
            <a:cxnSpLocks/>
            <a:endCxn id="63" idx="0"/>
          </p:cNvCxnSpPr>
          <p:nvPr/>
        </p:nvCxnSpPr>
        <p:spPr>
          <a:xfrm flipV="1">
            <a:off x="4824433" y="4422841"/>
            <a:ext cx="3378525" cy="3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474D31A1-36E2-4591-9DF6-108FA91128E2}"/>
              </a:ext>
            </a:extLst>
          </p:cNvPr>
          <p:cNvSpPr txBox="1"/>
          <p:nvPr/>
        </p:nvSpPr>
        <p:spPr>
          <a:xfrm>
            <a:off x="5004490" y="4221290"/>
            <a:ext cx="1093248"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Timer event</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67" name="Straight Arrow Connector 66">
            <a:extLst>
              <a:ext uri="{FF2B5EF4-FFF2-40B4-BE49-F238E27FC236}">
                <a16:creationId xmlns:a16="http://schemas.microsoft.com/office/drawing/2014/main" id="{A96E7313-5FEA-41C7-86E9-5AC8AF8A4FE9}"/>
              </a:ext>
            </a:extLst>
          </p:cNvPr>
          <p:cNvCxnSpPr>
            <a:cxnSpLocks/>
            <a:stCxn id="63" idx="2"/>
          </p:cNvCxnSpPr>
          <p:nvPr/>
        </p:nvCxnSpPr>
        <p:spPr>
          <a:xfrm flipH="1" flipV="1">
            <a:off x="4795378" y="4693418"/>
            <a:ext cx="3407580" cy="21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F6CDECA-062A-4500-9192-8A7B368668B6}"/>
              </a:ext>
            </a:extLst>
          </p:cNvPr>
          <p:cNvCxnSpPr>
            <a:cxnSpLocks/>
          </p:cNvCxnSpPr>
          <p:nvPr/>
        </p:nvCxnSpPr>
        <p:spPr>
          <a:xfrm flipH="1">
            <a:off x="1873838" y="4690176"/>
            <a:ext cx="2831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8EBA9BF5-5698-4D70-B4E4-8B8FBB1E84DA}"/>
              </a:ext>
            </a:extLst>
          </p:cNvPr>
          <p:cNvSpPr txBox="1"/>
          <p:nvPr/>
        </p:nvSpPr>
        <p:spPr>
          <a:xfrm>
            <a:off x="1982434" y="4457991"/>
            <a:ext cx="2285882"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Driver Event (New Data)</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
        <p:nvSpPr>
          <p:cNvPr id="14" name="TextBox 13">
            <a:extLst>
              <a:ext uri="{FF2B5EF4-FFF2-40B4-BE49-F238E27FC236}">
                <a16:creationId xmlns:a16="http://schemas.microsoft.com/office/drawing/2014/main" id="{2D51615E-E3F1-4B68-96CE-57CC92442D65}"/>
              </a:ext>
            </a:extLst>
          </p:cNvPr>
          <p:cNvSpPr txBox="1"/>
          <p:nvPr/>
        </p:nvSpPr>
        <p:spPr>
          <a:xfrm rot="5400000">
            <a:off x="6709408" y="4914489"/>
            <a:ext cx="365277"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mn-lt"/>
                <a:ea typeface="+mn-ea"/>
                <a:cs typeface="+mn-cs"/>
              </a:rPr>
              <a:t>…</a:t>
            </a:r>
            <a:endParaRPr lang="en-GB" sz="2100" kern="1200" dirty="0" err="1">
              <a:solidFill>
                <a:schemeClr val="tx2"/>
              </a:solidFill>
              <a:latin typeface="+mn-lt"/>
              <a:ea typeface="+mn-ea"/>
              <a:cs typeface="+mn-cs"/>
            </a:endParaRPr>
          </a:p>
        </p:txBody>
      </p:sp>
      <p:sp>
        <p:nvSpPr>
          <p:cNvPr id="84" name="TextBox 83">
            <a:extLst>
              <a:ext uri="{FF2B5EF4-FFF2-40B4-BE49-F238E27FC236}">
                <a16:creationId xmlns:a16="http://schemas.microsoft.com/office/drawing/2014/main" id="{0604528F-2FC9-43A6-AA57-3268BB999AAA}"/>
              </a:ext>
            </a:extLst>
          </p:cNvPr>
          <p:cNvSpPr txBox="1"/>
          <p:nvPr/>
        </p:nvSpPr>
        <p:spPr>
          <a:xfrm>
            <a:off x="8285477" y="3332050"/>
            <a:ext cx="1888337"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Capture Timer setup</a:t>
            </a:r>
          </a:p>
        </p:txBody>
      </p:sp>
      <p:sp>
        <p:nvSpPr>
          <p:cNvPr id="85" name="TextBox 84">
            <a:extLst>
              <a:ext uri="{FF2B5EF4-FFF2-40B4-BE49-F238E27FC236}">
                <a16:creationId xmlns:a16="http://schemas.microsoft.com/office/drawing/2014/main" id="{996F523F-93E7-4894-AF59-A1EDEFC31697}"/>
              </a:ext>
            </a:extLst>
          </p:cNvPr>
          <p:cNvSpPr txBox="1"/>
          <p:nvPr/>
        </p:nvSpPr>
        <p:spPr>
          <a:xfrm rot="5400000">
            <a:off x="2961016" y="4843153"/>
            <a:ext cx="365277"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mn-lt"/>
                <a:ea typeface="+mn-ea"/>
                <a:cs typeface="+mn-cs"/>
              </a:rPr>
              <a:t>…</a:t>
            </a:r>
            <a:endParaRPr lang="en-GB" sz="2100" kern="1200" dirty="0" err="1">
              <a:solidFill>
                <a:schemeClr val="tx2"/>
              </a:solidFill>
              <a:latin typeface="+mn-lt"/>
              <a:ea typeface="+mn-ea"/>
              <a:cs typeface="+mn-cs"/>
            </a:endParaRPr>
          </a:p>
        </p:txBody>
      </p:sp>
      <p:sp>
        <p:nvSpPr>
          <p:cNvPr id="86" name="Rectangle 85">
            <a:extLst>
              <a:ext uri="{FF2B5EF4-FFF2-40B4-BE49-F238E27FC236}">
                <a16:creationId xmlns:a16="http://schemas.microsoft.com/office/drawing/2014/main" id="{9D04496B-6C87-4504-B1B8-099F508946CA}"/>
              </a:ext>
            </a:extLst>
          </p:cNvPr>
          <p:cNvSpPr/>
          <p:nvPr/>
        </p:nvSpPr>
        <p:spPr>
          <a:xfrm>
            <a:off x="8137766" y="5187131"/>
            <a:ext cx="105165" cy="291829"/>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TextBox 86">
            <a:extLst>
              <a:ext uri="{FF2B5EF4-FFF2-40B4-BE49-F238E27FC236}">
                <a16:creationId xmlns:a16="http://schemas.microsoft.com/office/drawing/2014/main" id="{8EA8C61C-9318-4A49-BB7C-C25D2FD97100}"/>
              </a:ext>
            </a:extLst>
          </p:cNvPr>
          <p:cNvSpPr txBox="1"/>
          <p:nvPr/>
        </p:nvSpPr>
        <p:spPr>
          <a:xfrm>
            <a:off x="8324751" y="5231538"/>
            <a:ext cx="1788951"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rPr>
              <a:t>Copy </a:t>
            </a:r>
            <a:r>
              <a:rPr lang="en-GB" sz="1400" dirty="0">
                <a:solidFill>
                  <a:srgbClr val="333E48"/>
                </a:solidFill>
                <a:latin typeface="Consolas" panose="020B0609020204030204" pitchFamily="49" charset="0"/>
              </a:rPr>
              <a:t>Data Block #n</a:t>
            </a:r>
            <a:endParaRPr kumimoji="0" lang="en-GB" sz="1400" b="0" i="0" u="none" strike="noStrike" kern="1200" cap="none" spc="0" normalizeH="0" baseline="0" noProof="0" dirty="0">
              <a:ln>
                <a:noFill/>
              </a:ln>
              <a:solidFill>
                <a:srgbClr val="333E48"/>
              </a:solidFill>
              <a:effectLst/>
              <a:uLnTx/>
              <a:uFillTx/>
              <a:latin typeface="Consolas" panose="020B0609020204030204" pitchFamily="49" charset="0"/>
              <a:ea typeface="ＭＳ Ｐゴシック" panose="020B0600070205080204" pitchFamily="34" charset="-128"/>
              <a:cs typeface="+mn-cs"/>
            </a:endParaRPr>
          </a:p>
        </p:txBody>
      </p:sp>
      <p:cxnSp>
        <p:nvCxnSpPr>
          <p:cNvPr id="88" name="Straight Arrow Connector 87">
            <a:extLst>
              <a:ext uri="{FF2B5EF4-FFF2-40B4-BE49-F238E27FC236}">
                <a16:creationId xmlns:a16="http://schemas.microsoft.com/office/drawing/2014/main" id="{6005A04C-659C-43BD-9C8B-56FB92C70807}"/>
              </a:ext>
            </a:extLst>
          </p:cNvPr>
          <p:cNvCxnSpPr>
            <a:cxnSpLocks/>
            <a:endCxn id="86" idx="0"/>
          </p:cNvCxnSpPr>
          <p:nvPr/>
        </p:nvCxnSpPr>
        <p:spPr>
          <a:xfrm flipV="1">
            <a:off x="4811824" y="5187131"/>
            <a:ext cx="3378525" cy="3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9" name="TextBox 88">
            <a:extLst>
              <a:ext uri="{FF2B5EF4-FFF2-40B4-BE49-F238E27FC236}">
                <a16:creationId xmlns:a16="http://schemas.microsoft.com/office/drawing/2014/main" id="{B8D655A9-CCC4-4A64-BFA3-6418ADADB91A}"/>
              </a:ext>
            </a:extLst>
          </p:cNvPr>
          <p:cNvSpPr txBox="1"/>
          <p:nvPr/>
        </p:nvSpPr>
        <p:spPr>
          <a:xfrm>
            <a:off x="4991881" y="4985580"/>
            <a:ext cx="1093248"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Timer event</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90" name="Straight Arrow Connector 89">
            <a:extLst>
              <a:ext uri="{FF2B5EF4-FFF2-40B4-BE49-F238E27FC236}">
                <a16:creationId xmlns:a16="http://schemas.microsoft.com/office/drawing/2014/main" id="{1A9F6257-BEF6-4B85-A60C-4A85ECD3F042}"/>
              </a:ext>
            </a:extLst>
          </p:cNvPr>
          <p:cNvCxnSpPr>
            <a:cxnSpLocks/>
            <a:stCxn id="86" idx="2"/>
          </p:cNvCxnSpPr>
          <p:nvPr/>
        </p:nvCxnSpPr>
        <p:spPr>
          <a:xfrm flipH="1" flipV="1">
            <a:off x="4782769" y="5457708"/>
            <a:ext cx="3407580" cy="21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A34D3AEB-F3CF-42D3-9862-E82FB6C149DE}"/>
              </a:ext>
            </a:extLst>
          </p:cNvPr>
          <p:cNvCxnSpPr>
            <a:cxnSpLocks/>
          </p:cNvCxnSpPr>
          <p:nvPr/>
        </p:nvCxnSpPr>
        <p:spPr>
          <a:xfrm flipH="1">
            <a:off x="1861229" y="5454466"/>
            <a:ext cx="2831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5AC3F96C-0183-43FD-86FB-C5AA9BEF9602}"/>
              </a:ext>
            </a:extLst>
          </p:cNvPr>
          <p:cNvSpPr txBox="1"/>
          <p:nvPr/>
        </p:nvSpPr>
        <p:spPr>
          <a:xfrm>
            <a:off x="1969825" y="5222281"/>
            <a:ext cx="2285882"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Driver Event (New Data)</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cxnSp>
        <p:nvCxnSpPr>
          <p:cNvPr id="98" name="Straight Arrow Connector 97">
            <a:extLst>
              <a:ext uri="{FF2B5EF4-FFF2-40B4-BE49-F238E27FC236}">
                <a16:creationId xmlns:a16="http://schemas.microsoft.com/office/drawing/2014/main" id="{868F4167-8C1F-42FD-8D83-6D2D3317336B}"/>
              </a:ext>
            </a:extLst>
          </p:cNvPr>
          <p:cNvCxnSpPr>
            <a:cxnSpLocks/>
          </p:cNvCxnSpPr>
          <p:nvPr/>
        </p:nvCxnSpPr>
        <p:spPr>
          <a:xfrm>
            <a:off x="1882996" y="5914758"/>
            <a:ext cx="28540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618E9967-E7A2-4A48-BF9E-A5E2967689D2}"/>
              </a:ext>
            </a:extLst>
          </p:cNvPr>
          <p:cNvSpPr txBox="1"/>
          <p:nvPr/>
        </p:nvSpPr>
        <p:spPr>
          <a:xfrm>
            <a:off x="1991234" y="5720859"/>
            <a:ext cx="1391407" cy="19389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err="1">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Sto</a:t>
            </a:r>
            <a:r>
              <a:rPr lang="en-GB" sz="1400" dirty="0">
                <a:solidFill>
                  <a:srgbClr val="000000">
                    <a:lumMod val="75000"/>
                    <a:lumOff val="25000"/>
                  </a:srgbClr>
                </a:solidFill>
                <a:latin typeface="Consolas" panose="020B0609020204030204" pitchFamily="49" charset="0"/>
              </a:rPr>
              <a:t>p</a:t>
            </a:r>
            <a:r>
              <a:rPr kumimoji="0" lang="en-GB" sz="1400" b="0" i="0" u="none" strike="noStrike" kern="1200" cap="none" spc="0" normalizeH="0" baseline="0" noProof="0" dirty="0">
                <a:ln>
                  <a:noFill/>
                </a:ln>
                <a:solidFill>
                  <a:srgbClr val="000000">
                    <a:lumMod val="75000"/>
                    <a:lumOff val="25000"/>
                  </a:srgbClr>
                </a:solidFill>
                <a:effectLst/>
                <a:uLnTx/>
                <a:uFillTx/>
                <a:latin typeface="Consolas" panose="020B0609020204030204" pitchFamily="49" charset="0"/>
                <a:ea typeface="ＭＳ Ｐゴシック" panose="020B0600070205080204" pitchFamily="34" charset="-128"/>
                <a:cs typeface="+mn-cs"/>
              </a:rPr>
              <a:t> Operation</a:t>
            </a:r>
            <a:endParaRPr kumimoji="0" lang="en-GB" sz="1400" b="0" i="0" u="none" strike="noStrike" kern="1200" cap="none" spc="0" normalizeH="0" baseline="0" noProof="0" dirty="0">
              <a:ln>
                <a:noFill/>
              </a:ln>
              <a:solidFill>
                <a:srgbClr val="000000">
                  <a:lumMod val="75000"/>
                  <a:lumOff val="25000"/>
                </a:srgbClr>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811787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1FDFE44-E848-4BDE-B5F6-9264A0D50477}"/>
              </a:ext>
            </a:extLst>
          </p:cNvPr>
          <p:cNvSpPr/>
          <p:nvPr/>
        </p:nvSpPr>
        <p:spPr>
          <a:xfrm>
            <a:off x="3165843" y="1194149"/>
            <a:ext cx="5587208" cy="1701714"/>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685771"/>
              <a:gd name="connsiteY0" fmla="*/ 0 h 1689434"/>
              <a:gd name="connsiteX1" fmla="*/ 5685771 w 5685771"/>
              <a:gd name="connsiteY1" fmla="*/ 19366 h 1689434"/>
              <a:gd name="connsiteX2" fmla="*/ 5675972 w 5685771"/>
              <a:gd name="connsiteY2" fmla="*/ 770012 h 1689434"/>
              <a:gd name="connsiteX3" fmla="*/ 3710007 w 5685771"/>
              <a:gd name="connsiteY3" fmla="*/ 762205 h 1689434"/>
              <a:gd name="connsiteX4" fmla="*/ 3703487 w 5685771"/>
              <a:gd name="connsiteY4" fmla="*/ 1689434 h 1689434"/>
              <a:gd name="connsiteX5" fmla="*/ 6440 w 5685771"/>
              <a:gd name="connsiteY5" fmla="*/ 1663677 h 1689434"/>
              <a:gd name="connsiteX6" fmla="*/ 0 w 5685771"/>
              <a:gd name="connsiteY6" fmla="*/ 0 h 1689434"/>
              <a:gd name="connsiteX0" fmla="*/ 0 w 5698001"/>
              <a:gd name="connsiteY0" fmla="*/ 0 h 1689434"/>
              <a:gd name="connsiteX1" fmla="*/ 5685771 w 5698001"/>
              <a:gd name="connsiteY1" fmla="*/ 19366 h 1689434"/>
              <a:gd name="connsiteX2" fmla="*/ 5698001 w 5698001"/>
              <a:gd name="connsiteY2" fmla="*/ 770012 h 1689434"/>
              <a:gd name="connsiteX3" fmla="*/ 3710007 w 5698001"/>
              <a:gd name="connsiteY3" fmla="*/ 762205 h 1689434"/>
              <a:gd name="connsiteX4" fmla="*/ 3703487 w 5698001"/>
              <a:gd name="connsiteY4" fmla="*/ 1689434 h 1689434"/>
              <a:gd name="connsiteX5" fmla="*/ 6440 w 5698001"/>
              <a:gd name="connsiteY5" fmla="*/ 1663677 h 1689434"/>
              <a:gd name="connsiteX6" fmla="*/ 0 w 5698001"/>
              <a:gd name="connsiteY6" fmla="*/ 0 h 16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001" h="1689434">
                <a:moveTo>
                  <a:pt x="0" y="0"/>
                </a:moveTo>
                <a:lnTo>
                  <a:pt x="5685771" y="19366"/>
                </a:lnTo>
                <a:lnTo>
                  <a:pt x="5698001" y="770012"/>
                </a:lnTo>
                <a:lnTo>
                  <a:pt x="3710007" y="762205"/>
                </a:lnTo>
                <a:cubicBezTo>
                  <a:pt x="3707834" y="1071281"/>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200" kern="0">
                <a:solidFill>
                  <a:schemeClr val="accent2"/>
                </a:solidFill>
                <a:latin typeface="+mn-lt"/>
              </a:rPr>
              <a:t>User Application Code</a:t>
            </a:r>
            <a:endParaRPr lang="en-GB" sz="1200" kern="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83133"/>
            <a:ext cx="11227300" cy="512562"/>
          </a:xfrm>
        </p:spPr>
        <p:txBody>
          <a:bodyPr/>
          <a:lstStyle/>
          <a:p>
            <a:r>
              <a:rPr lang="en-US" sz="3198" dirty="0"/>
              <a:t>FVP Platform for </a:t>
            </a:r>
            <a:r>
              <a:rPr lang="en-US" sz="3198"/>
              <a:t>IoT/DSP/ML Software Development</a:t>
            </a:r>
            <a:endParaRPr lang="en-US" sz="3198" dirty="0"/>
          </a:p>
        </p:txBody>
      </p:sp>
      <p:sp>
        <p:nvSpPr>
          <p:cNvPr id="21" name="Rectangle 20">
            <a:extLst>
              <a:ext uri="{FF2B5EF4-FFF2-40B4-BE49-F238E27FC236}">
                <a16:creationId xmlns:a16="http://schemas.microsoft.com/office/drawing/2014/main" id="{55D6DD88-1FD7-4BA4-AB28-44E626DD2497}"/>
              </a:ext>
            </a:extLst>
          </p:cNvPr>
          <p:cNvSpPr/>
          <p:nvPr/>
        </p:nvSpPr>
        <p:spPr>
          <a:xfrm>
            <a:off x="1186882" y="3067129"/>
            <a:ext cx="7640235" cy="111380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dirty="0">
                <a:solidFill>
                  <a:srgbClr val="000000"/>
                </a:solidFill>
                <a:latin typeface="+mn-lt"/>
                <a:ea typeface="ＭＳ Ｐゴシック"/>
              </a:rPr>
              <a:t>FVP</a:t>
            </a:r>
            <a:br>
              <a:rPr lang="en-US" sz="1600" kern="0" dirty="0">
                <a:latin typeface="+mn-lt"/>
              </a:rPr>
            </a:br>
            <a:r>
              <a:rPr lang="en-US" sz="1600" kern="0" dirty="0">
                <a:solidFill>
                  <a:srgbClr val="000000"/>
                </a:solidFill>
                <a:latin typeface="+mn-lt"/>
                <a:ea typeface="ＭＳ Ｐゴシック"/>
              </a:rPr>
              <a:t>Layer</a:t>
            </a:r>
            <a:endParaRPr lang="en-GB" sz="1600" kern="0" dirty="0">
              <a:solidFill>
                <a:srgbClr val="000000"/>
              </a:solidFill>
              <a:latin typeface="+mn-lt"/>
              <a:ea typeface="ＭＳ Ｐゴシック"/>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3240618" y="4520734"/>
            <a:ext cx="1645062" cy="664162"/>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Events on changes of LEDs</a:t>
            </a:r>
            <a:endParaRPr lang="en-US" sz="1200" kern="0" dirty="0">
              <a:solidFill>
                <a:srgbClr val="FFFFFF"/>
              </a:solidFill>
              <a:latin typeface="+mn-lt"/>
              <a:ea typeface="ＭＳ Ｐゴシック"/>
              <a:cs typeface="Calibri"/>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483132" y="2628874"/>
            <a:ext cx="1160347" cy="1901309"/>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3254312" y="3136485"/>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I/O-Driver</a:t>
            </a:r>
            <a:endParaRPr lang="en-US" sz="1200" kern="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1430521" y="129796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1422213" y="1880480"/>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5108491" y="4482644"/>
            <a:ext cx="1645063" cy="715128"/>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Python Interface:</a:t>
            </a:r>
          </a:p>
          <a:p>
            <a:pPr defTabSz="456936">
              <a:spcBef>
                <a:spcPts val="0"/>
              </a:spcBef>
              <a:spcAft>
                <a:spcPts val="0"/>
              </a:spcAft>
              <a:defRPr/>
            </a:pPr>
            <a:r>
              <a:rPr lang="en-US" sz="1200" kern="0" dirty="0">
                <a:solidFill>
                  <a:srgbClr val="FFFFFF"/>
                </a:solidFill>
                <a:latin typeface="+mn-lt"/>
                <a:ea typeface="ＭＳ Ｐゴシック"/>
                <a:cs typeface="Calibri"/>
              </a:rPr>
              <a:t> - Script for Audio input</a:t>
            </a:r>
            <a:endParaRPr lang="en-US" sz="1200" kern="0" dirty="0">
              <a:solidFill>
                <a:srgbClr val="FFFFFF"/>
              </a:solidFill>
              <a:latin typeface="+mn-lt"/>
              <a:cs typeface="Calibri"/>
            </a:endParaRPr>
          </a:p>
        </p:txBody>
      </p:sp>
      <p:sp>
        <p:nvSpPr>
          <p:cNvPr id="33" name="Down Arrow 28">
            <a:extLst>
              <a:ext uri="{FF2B5EF4-FFF2-40B4-BE49-F238E27FC236}">
                <a16:creationId xmlns:a16="http://schemas.microsoft.com/office/drawing/2014/main" id="{0CA77243-2CE9-4FEA-94E0-244BC67E78BD}"/>
              </a:ext>
            </a:extLst>
          </p:cNvPr>
          <p:cNvSpPr/>
          <p:nvPr/>
        </p:nvSpPr>
        <p:spPr>
          <a:xfrm>
            <a:off x="5317717" y="2559043"/>
            <a:ext cx="1160347" cy="1926690"/>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7231424" y="1891574"/>
            <a:ext cx="1160347" cy="1247960"/>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4" name="TextBox 63">
            <a:extLst>
              <a:ext uri="{FF2B5EF4-FFF2-40B4-BE49-F238E27FC236}">
                <a16:creationId xmlns:a16="http://schemas.microsoft.com/office/drawing/2014/main" id="{E6AE87CE-C7E3-4059-B2F7-3E421B34CA4F}"/>
              </a:ext>
            </a:extLst>
          </p:cNvPr>
          <p:cNvSpPr txBox="1"/>
          <p:nvPr/>
        </p:nvSpPr>
        <p:spPr>
          <a:xfrm>
            <a:off x="7009181" y="1918041"/>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100"/>
              <a:t>BSD-Socket</a:t>
            </a:r>
            <a:endParaRPr lang="en-GB" sz="1400">
              <a:solidFill>
                <a:schemeClr val="accent1"/>
              </a:solidFill>
              <a:latin typeface="+mn-lt"/>
              <a:ea typeface="+mn-ea"/>
            </a:endParaRPr>
          </a:p>
        </p:txBody>
      </p:sp>
      <p:sp>
        <p:nvSpPr>
          <p:cNvPr id="65" name="Rectangle 64">
            <a:extLst>
              <a:ext uri="{FF2B5EF4-FFF2-40B4-BE49-F238E27FC236}">
                <a16:creationId xmlns:a16="http://schemas.microsoft.com/office/drawing/2014/main" id="{B277B62A-660E-423C-88FA-D779BD39AD6E}"/>
              </a:ext>
            </a:extLst>
          </p:cNvPr>
          <p:cNvSpPr/>
          <p:nvPr/>
        </p:nvSpPr>
        <p:spPr>
          <a:xfrm>
            <a:off x="6980792" y="314182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Socket (VSocket)</a:t>
            </a:r>
            <a:endParaRPr lang="en-US" sz="1400" kern="0" dirty="0">
              <a:solidFill>
                <a:srgbClr val="FFFFFF"/>
              </a:solidFill>
              <a:latin typeface="+mn-lt"/>
              <a:cs typeface="Calibri"/>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3263510" y="2102548"/>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Demo or test</a:t>
            </a:r>
            <a:br>
              <a:rPr lang="en-US" sz="1400" kern="0" dirty="0">
                <a:solidFill>
                  <a:srgbClr val="FFFFFF"/>
                </a:solidFill>
                <a:latin typeface="+mn-lt"/>
              </a:rPr>
            </a:br>
            <a:r>
              <a:rPr lang="en-US" sz="1400" kern="0" dirty="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5060092" y="2096199"/>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i.e. Voice</a:t>
            </a:r>
            <a:br>
              <a:rPr lang="en-US" sz="1400" kern="0">
                <a:solidFill>
                  <a:srgbClr val="FFFFFF"/>
                </a:solidFill>
                <a:latin typeface="+mn-lt"/>
              </a:rPr>
            </a:br>
            <a:r>
              <a:rPr lang="en-US" sz="1400" kern="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7256817" y="3601439"/>
            <a:ext cx="1160347" cy="884295"/>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2" name="Rectangle 31">
            <a:extLst>
              <a:ext uri="{FF2B5EF4-FFF2-40B4-BE49-F238E27FC236}">
                <a16:creationId xmlns:a16="http://schemas.microsoft.com/office/drawing/2014/main" id="{AFE94C40-7286-481A-8769-BECEB8F4FBEE}"/>
              </a:ext>
            </a:extLst>
          </p:cNvPr>
          <p:cNvSpPr/>
          <p:nvPr/>
        </p:nvSpPr>
        <p:spPr>
          <a:xfrm>
            <a:off x="1420068" y="2457733"/>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34" name="Rectangle 33">
            <a:extLst>
              <a:ext uri="{FF2B5EF4-FFF2-40B4-BE49-F238E27FC236}">
                <a16:creationId xmlns:a16="http://schemas.microsoft.com/office/drawing/2014/main" id="{7DCE581A-B989-45F5-A63F-785DFF7790CC}"/>
              </a:ext>
            </a:extLst>
          </p:cNvPr>
          <p:cNvSpPr/>
          <p:nvPr/>
        </p:nvSpPr>
        <p:spPr>
          <a:xfrm>
            <a:off x="3268573" y="1461081"/>
            <a:ext cx="5395752" cy="444501"/>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dirty="0">
                <a:solidFill>
                  <a:srgbClr val="FFFFFF"/>
                </a:solidFill>
                <a:latin typeface="+mn-lt"/>
                <a:ea typeface="ＭＳ Ｐゴシック"/>
              </a:rPr>
              <a:t>Application that connects to Internet via BSD-Socket</a:t>
            </a:r>
            <a:endParaRPr lang="en-US" sz="1400" kern="0" dirty="0">
              <a:solidFill>
                <a:srgbClr val="FFFFFF"/>
              </a:solidFill>
              <a:latin typeface="+mn-lt"/>
              <a:ea typeface="ＭＳ Ｐゴシック"/>
              <a:cs typeface="Calibri"/>
            </a:endParaRPr>
          </a:p>
        </p:txBody>
      </p:sp>
      <p:sp>
        <p:nvSpPr>
          <p:cNvPr id="35" name="Rectangle 34">
            <a:extLst>
              <a:ext uri="{FF2B5EF4-FFF2-40B4-BE49-F238E27FC236}">
                <a16:creationId xmlns:a16="http://schemas.microsoft.com/office/drawing/2014/main" id="{AB095A80-2033-4914-BA20-4AFB1EC1D44C}"/>
              </a:ext>
            </a:extLst>
          </p:cNvPr>
          <p:cNvSpPr/>
          <p:nvPr/>
        </p:nvSpPr>
        <p:spPr>
          <a:xfrm>
            <a:off x="5061271" y="3136240"/>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Audio Driver</a:t>
            </a:r>
          </a:p>
        </p:txBody>
      </p:sp>
      <p:sp>
        <p:nvSpPr>
          <p:cNvPr id="37" name="Rectangle 36">
            <a:extLst>
              <a:ext uri="{FF2B5EF4-FFF2-40B4-BE49-F238E27FC236}">
                <a16:creationId xmlns:a16="http://schemas.microsoft.com/office/drawing/2014/main" id="{EB2465A0-66D0-4A3F-9418-AAC68906FB9C}"/>
              </a:ext>
            </a:extLst>
          </p:cNvPr>
          <p:cNvSpPr/>
          <p:nvPr/>
        </p:nvSpPr>
        <p:spPr>
          <a:xfrm>
            <a:off x="7016798" y="4485733"/>
            <a:ext cx="1645491" cy="730250"/>
          </a:xfrm>
          <a:prstGeom prst="rect">
            <a:avLst/>
          </a:prstGeom>
          <a:solidFill>
            <a:srgbClr val="58595B"/>
          </a:solidFill>
          <a:ln w="9525" cap="flat" cmpd="sng" algn="ctr">
            <a:noFill/>
            <a:prstDash val="solid"/>
          </a:ln>
          <a:effectLst/>
        </p:spPr>
        <p:txBody>
          <a:bodyPr lIns="91420" tIns="45711" rIns="91420" bIns="45711" numCol="1" rtlCol="0" anchor="t"/>
          <a:lstStyle/>
          <a:p>
            <a:pPr defTabSz="457073" eaLnBrk="1" fontAlgn="auto" hangingPunct="1">
              <a:spcBef>
                <a:spcPts val="0"/>
              </a:spcBef>
              <a:spcAft>
                <a:spcPts val="0"/>
              </a:spcAft>
              <a:defRPr/>
            </a:pPr>
            <a:r>
              <a:rPr lang="en-US" sz="1200" kern="0" dirty="0">
                <a:solidFill>
                  <a:srgbClr val="FFFFFF"/>
                </a:solidFill>
                <a:latin typeface="+mn-lt"/>
                <a:ea typeface="ＭＳ Ｐゴシック"/>
              </a:rPr>
              <a:t>Connection to the Internet via Socket</a:t>
            </a:r>
            <a:endParaRPr lang="en-US" sz="1200" kern="0" dirty="0">
              <a:solidFill>
                <a:srgbClr val="FFFFFF"/>
              </a:solidFill>
              <a:latin typeface="+mn-lt"/>
              <a:ea typeface="ＭＳ Ｐゴシック"/>
              <a:cs typeface="Calibri"/>
            </a:endParaRPr>
          </a:p>
        </p:txBody>
      </p:sp>
      <p:sp>
        <p:nvSpPr>
          <p:cNvPr id="28" name="Rectangle 27">
            <a:extLst>
              <a:ext uri="{FF2B5EF4-FFF2-40B4-BE49-F238E27FC236}">
                <a16:creationId xmlns:a16="http://schemas.microsoft.com/office/drawing/2014/main" id="{6F5C535E-BCC5-43D0-9D6B-9E0A79BA9033}"/>
              </a:ext>
            </a:extLst>
          </p:cNvPr>
          <p:cNvSpPr/>
          <p:nvPr/>
        </p:nvSpPr>
        <p:spPr>
          <a:xfrm>
            <a:off x="5061270" y="3664560"/>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Streaming Interface (VSI)</a:t>
            </a:r>
            <a:endParaRPr lang="en-US" sz="1400" kern="0">
              <a:solidFill>
                <a:srgbClr val="FFFFFF"/>
              </a:solidFill>
              <a:latin typeface="+mn-lt"/>
              <a:ea typeface="ＭＳ Ｐゴシック"/>
              <a:cs typeface="Calibri"/>
            </a:endParaRPr>
          </a:p>
        </p:txBody>
      </p:sp>
      <p:sp>
        <p:nvSpPr>
          <p:cNvPr id="6" name="Callout: Line with Border and Accent Bar 5">
            <a:extLst>
              <a:ext uri="{FF2B5EF4-FFF2-40B4-BE49-F238E27FC236}">
                <a16:creationId xmlns:a16="http://schemas.microsoft.com/office/drawing/2014/main" id="{5C8AE600-D350-431A-98D4-F4D6D10440F8}"/>
              </a:ext>
            </a:extLst>
          </p:cNvPr>
          <p:cNvSpPr/>
          <p:nvPr/>
        </p:nvSpPr>
        <p:spPr>
          <a:xfrm>
            <a:off x="9744012" y="4114548"/>
            <a:ext cx="1809813" cy="612648"/>
          </a:xfrm>
          <a:prstGeom prst="accentBorderCallout1">
            <a:avLst>
              <a:gd name="adj1" fmla="val 18750"/>
              <a:gd name="adj2" fmla="val -8333"/>
              <a:gd name="adj3" fmla="val -107235"/>
              <a:gd name="adj4" fmla="val -171310"/>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This can is under full user control and can service also Video or Sensor data</a:t>
            </a:r>
            <a:endParaRPr lang="en-GB" sz="1200" dirty="0">
              <a:solidFill>
                <a:schemeClr val="tx1"/>
              </a:solidFill>
            </a:endParaRPr>
          </a:p>
        </p:txBody>
      </p:sp>
      <p:sp>
        <p:nvSpPr>
          <p:cNvPr id="29" name="Callout: Line with Border and Accent Bar 28">
            <a:extLst>
              <a:ext uri="{FF2B5EF4-FFF2-40B4-BE49-F238E27FC236}">
                <a16:creationId xmlns:a16="http://schemas.microsoft.com/office/drawing/2014/main" id="{BB4C560C-E94B-4CD5-92E7-D32EC6A58E19}"/>
              </a:ext>
            </a:extLst>
          </p:cNvPr>
          <p:cNvSpPr/>
          <p:nvPr/>
        </p:nvSpPr>
        <p:spPr>
          <a:xfrm>
            <a:off x="9750362" y="4959098"/>
            <a:ext cx="1809813" cy="612648"/>
          </a:xfrm>
          <a:prstGeom prst="accentBorderCallout1">
            <a:avLst>
              <a:gd name="adj1" fmla="val 18750"/>
              <a:gd name="adj2" fmla="val -8333"/>
              <a:gd name="adj3" fmla="val -154913"/>
              <a:gd name="adj4" fmla="val -172363"/>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Up to 8 VSI instances are</a:t>
            </a:r>
            <a:br>
              <a:rPr lang="en-US" sz="1200" dirty="0">
                <a:solidFill>
                  <a:schemeClr val="tx1"/>
                </a:solidFill>
              </a:rPr>
            </a:br>
            <a:r>
              <a:rPr lang="en-US" sz="1200" dirty="0">
                <a:solidFill>
                  <a:schemeClr val="tx1"/>
                </a:solidFill>
              </a:rPr>
              <a:t>supported</a:t>
            </a:r>
            <a:endParaRPr lang="en-GB" sz="1200" dirty="0">
              <a:solidFill>
                <a:schemeClr val="tx1"/>
              </a:solidFill>
            </a:endParaRPr>
          </a:p>
        </p:txBody>
      </p:sp>
    </p:spTree>
    <p:extLst>
      <p:ext uri="{BB962C8B-B14F-4D97-AF65-F5344CB8AC3E}">
        <p14:creationId xmlns:p14="http://schemas.microsoft.com/office/powerpoint/2010/main" val="1505799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3B00C93-12F7-E243-9382-43BE9113D3E1}"/>
              </a:ext>
            </a:extLst>
          </p:cNvPr>
          <p:cNvSpPr/>
          <p:nvPr/>
        </p:nvSpPr>
        <p:spPr>
          <a:xfrm>
            <a:off x="8491219" y="3601572"/>
            <a:ext cx="3219894" cy="2462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245FB279-06EC-6449-ACE0-5DD9BD101B4C}"/>
              </a:ext>
            </a:extLst>
          </p:cNvPr>
          <p:cNvSpPr>
            <a:spLocks noGrp="1"/>
          </p:cNvSpPr>
          <p:nvPr>
            <p:ph type="title"/>
          </p:nvPr>
        </p:nvSpPr>
        <p:spPr/>
        <p:txBody>
          <a:bodyPr/>
          <a:lstStyle/>
          <a:p>
            <a:r>
              <a:rPr lang="en-US"/>
              <a:t>Types of Software Testing</a:t>
            </a:r>
          </a:p>
        </p:txBody>
      </p:sp>
      <p:sp>
        <p:nvSpPr>
          <p:cNvPr id="11" name="Text Placeholder 10">
            <a:extLst>
              <a:ext uri="{FF2B5EF4-FFF2-40B4-BE49-F238E27FC236}">
                <a16:creationId xmlns:a16="http://schemas.microsoft.com/office/drawing/2014/main" id="{C80399E5-A0C8-B84F-AFA6-61435CB64307}"/>
              </a:ext>
            </a:extLst>
          </p:cNvPr>
          <p:cNvSpPr>
            <a:spLocks noGrp="1"/>
          </p:cNvSpPr>
          <p:nvPr>
            <p:ph type="body" sz="quarter" idx="13"/>
          </p:nvPr>
        </p:nvSpPr>
        <p:spPr/>
        <p:txBody>
          <a:bodyPr/>
          <a:lstStyle/>
          <a:p>
            <a:r>
              <a:rPr lang="en-US"/>
              <a:t>Better quality faster, conforming to safety standards</a:t>
            </a:r>
          </a:p>
        </p:txBody>
      </p:sp>
      <p:sp>
        <p:nvSpPr>
          <p:cNvPr id="17" name="Content Placeholder 3">
            <a:extLst>
              <a:ext uri="{FF2B5EF4-FFF2-40B4-BE49-F238E27FC236}">
                <a16:creationId xmlns:a16="http://schemas.microsoft.com/office/drawing/2014/main" id="{A6343AA1-E290-BE4B-A5A3-75AD6929FBAA}"/>
              </a:ext>
            </a:extLst>
          </p:cNvPr>
          <p:cNvSpPr>
            <a:spLocks noGrp="1"/>
          </p:cNvSpPr>
          <p:nvPr>
            <p:ph idx="1"/>
          </p:nvPr>
        </p:nvSpPr>
        <p:spPr>
          <a:xfrm>
            <a:off x="480889" y="1583079"/>
            <a:ext cx="7419855" cy="4630463"/>
          </a:xfrm>
        </p:spPr>
        <p:txBody>
          <a:bodyPr/>
          <a:lstStyle/>
          <a:p>
            <a:r>
              <a:rPr lang="en-US" sz="1999" dirty="0"/>
              <a:t>Unit Testing</a:t>
            </a:r>
          </a:p>
          <a:p>
            <a:pPr lvl="1"/>
            <a:r>
              <a:rPr lang="en-US" sz="1799" dirty="0"/>
              <a:t>Test little chunks of code at a time.</a:t>
            </a:r>
          </a:p>
          <a:p>
            <a:pPr lvl="1"/>
            <a:r>
              <a:rPr lang="en-US" sz="1799" dirty="0"/>
              <a:t>Tested against your ‘test’ build.</a:t>
            </a:r>
          </a:p>
          <a:p>
            <a:r>
              <a:rPr lang="en-US" sz="1999" dirty="0"/>
              <a:t>Integration Testing</a:t>
            </a:r>
          </a:p>
          <a:p>
            <a:pPr lvl="1"/>
            <a:r>
              <a:rPr lang="en-US" sz="1799" dirty="0"/>
              <a:t>Test whether two components work together when they are combined. Verifies that the interface between them works properly.</a:t>
            </a:r>
          </a:p>
          <a:p>
            <a:pPr lvl="1"/>
            <a:r>
              <a:rPr lang="en-US" sz="1799" dirty="0"/>
              <a:t>Tested against your ‘test’ build.</a:t>
            </a:r>
          </a:p>
          <a:p>
            <a:r>
              <a:rPr lang="en-US" sz="1999" dirty="0"/>
              <a:t>System (Black-box) Testing</a:t>
            </a:r>
          </a:p>
          <a:p>
            <a:pPr lvl="1"/>
            <a:r>
              <a:rPr lang="en-US" sz="1799" dirty="0"/>
              <a:t>Test that final system works as expected. Control external controls &amp; stimuli to system and measure response.</a:t>
            </a:r>
          </a:p>
          <a:p>
            <a:pPr lvl="1"/>
            <a:r>
              <a:rPr lang="en-US" sz="1799" dirty="0"/>
              <a:t>Tested against your ‘release’ build.</a:t>
            </a:r>
          </a:p>
          <a:p>
            <a:r>
              <a:rPr lang="en-US" sz="1999" b="1" dirty="0"/>
              <a:t>Regression Testing</a:t>
            </a:r>
          </a:p>
          <a:p>
            <a:pPr lvl="1"/>
            <a:r>
              <a:rPr lang="en-US" sz="1799" b="1" dirty="0"/>
              <a:t>Suite of tests (unit &amp; integration tests) &amp; run continuously upon version control updates. </a:t>
            </a:r>
          </a:p>
          <a:p>
            <a:pPr lvl="1"/>
            <a:r>
              <a:rPr lang="en-US" sz="1799" b="1" dirty="0"/>
              <a:t>Used in Continuous Integration (CI)</a:t>
            </a:r>
          </a:p>
          <a:p>
            <a:pPr lvl="1"/>
            <a:endParaRPr lang="en-US" dirty="0"/>
          </a:p>
        </p:txBody>
      </p:sp>
      <p:pic>
        <p:nvPicPr>
          <p:cNvPr id="19" name="Graphic 18">
            <a:extLst>
              <a:ext uri="{FF2B5EF4-FFF2-40B4-BE49-F238E27FC236}">
                <a16:creationId xmlns:a16="http://schemas.microsoft.com/office/drawing/2014/main" id="{4E7A0BA4-C1B8-AB48-AC8F-8C735766546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10826" y="3471055"/>
            <a:ext cx="3780679" cy="2742486"/>
          </a:xfrm>
          <a:prstGeom prst="rect">
            <a:avLst/>
          </a:prstGeom>
        </p:spPr>
      </p:pic>
      <p:pic>
        <p:nvPicPr>
          <p:cNvPr id="23" name="Graphic 22">
            <a:extLst>
              <a:ext uri="{FF2B5EF4-FFF2-40B4-BE49-F238E27FC236}">
                <a16:creationId xmlns:a16="http://schemas.microsoft.com/office/drawing/2014/main" id="{E413BA76-456B-6442-9A19-77BFF25BFD3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567172" y="314443"/>
            <a:ext cx="3067986" cy="3287128"/>
          </a:xfrm>
          <a:prstGeom prst="rect">
            <a:avLst/>
          </a:prstGeom>
        </p:spPr>
      </p:pic>
      <p:sp>
        <p:nvSpPr>
          <p:cNvPr id="3" name="Arrow: Down 2">
            <a:extLst>
              <a:ext uri="{FF2B5EF4-FFF2-40B4-BE49-F238E27FC236}">
                <a16:creationId xmlns:a16="http://schemas.microsoft.com/office/drawing/2014/main" id="{E6CB0E59-2575-4CFF-B4F4-F456759D2030}"/>
              </a:ext>
            </a:extLst>
          </p:cNvPr>
          <p:cNvSpPr/>
          <p:nvPr/>
        </p:nvSpPr>
        <p:spPr>
          <a:xfrm>
            <a:off x="8144788" y="4089600"/>
            <a:ext cx="1620000" cy="900000"/>
          </a:xfrm>
          <a:prstGeom prst="downArrow">
            <a:avLst>
              <a:gd name="adj1" fmla="val 66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AVH should make this simpler</a:t>
            </a:r>
            <a:endParaRPr lang="en-GB" sz="1400" dirty="0"/>
          </a:p>
        </p:txBody>
      </p:sp>
    </p:spTree>
    <p:extLst>
      <p:ext uri="{BB962C8B-B14F-4D97-AF65-F5344CB8AC3E}">
        <p14:creationId xmlns:p14="http://schemas.microsoft.com/office/powerpoint/2010/main" val="283776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3CB7E30-3312-78A3-F303-13FD38422932}"/>
              </a:ext>
            </a:extLst>
          </p:cNvPr>
          <p:cNvSpPr txBox="1"/>
          <p:nvPr/>
        </p:nvSpPr>
        <p:spPr>
          <a:xfrm>
            <a:off x="3071353" y="4733704"/>
            <a:ext cx="7222343" cy="1555166"/>
          </a:xfrm>
          <a:prstGeom prst="rect">
            <a:avLst/>
          </a:prstGeom>
          <a:solidFill>
            <a:schemeClr val="tx2">
              <a:lumMod val="60000"/>
              <a:lumOff val="40000"/>
            </a:schemeClr>
          </a:solidFill>
          <a:ln>
            <a:solidFill>
              <a:schemeClr val="bg1">
                <a:lumMod val="50000"/>
              </a:schemeClr>
            </a:solidFill>
            <a:prstDash val="solid"/>
          </a:ln>
        </p:spPr>
        <p:txBody>
          <a:bodyPr wrap="square" lIns="0" tIns="0" rIns="0" bIns="0" rtlCol="0">
            <a:noAutofit/>
          </a:bodyPr>
          <a:lstStyle/>
          <a:p>
            <a:pPr algn="ctr" defTabSz="456936" eaLnBrk="1" fontAlgn="auto" hangingPunct="1">
              <a:spcBef>
                <a:spcPts val="0"/>
              </a:spcBef>
              <a:spcAft>
                <a:spcPts val="0"/>
              </a:spcAft>
              <a:defRPr/>
            </a:pPr>
            <a:endParaRPr lang="en-GB" sz="1600" kern="0" dirty="0">
              <a:solidFill>
                <a:schemeClr val="accent2"/>
              </a:solidFill>
              <a:latin typeface="+mn-lt"/>
            </a:endParaRPr>
          </a:p>
        </p:txBody>
      </p:sp>
      <p:sp>
        <p:nvSpPr>
          <p:cNvPr id="38" name="Rectangle 37">
            <a:extLst>
              <a:ext uri="{FF2B5EF4-FFF2-40B4-BE49-F238E27FC236}">
                <a16:creationId xmlns:a16="http://schemas.microsoft.com/office/drawing/2014/main" id="{74488B49-DD9E-7FA3-F804-2939E4D6DB14}"/>
              </a:ext>
            </a:extLst>
          </p:cNvPr>
          <p:cNvSpPr/>
          <p:nvPr/>
        </p:nvSpPr>
        <p:spPr>
          <a:xfrm>
            <a:off x="3071354" y="3184483"/>
            <a:ext cx="7214226" cy="1472427"/>
          </a:xfrm>
          <a:prstGeom prst="rect">
            <a:avLst/>
          </a:prstGeom>
          <a:solidFill>
            <a:srgbClr val="99B6BF"/>
          </a:solidFill>
          <a:ln w="9525" cap="flat" cmpd="sng" algn="ctr">
            <a:solidFill>
              <a:schemeClr val="bg1">
                <a:lumMod val="50000"/>
              </a:schemeClr>
            </a:solid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endParaRPr lang="en-GB" sz="1400" kern="0" dirty="0">
              <a:solidFill>
                <a:srgbClr val="000000"/>
              </a:solidFill>
              <a:latin typeface="+mn-lt"/>
              <a:ea typeface="ＭＳ Ｐゴシック"/>
            </a:endParaRPr>
          </a:p>
        </p:txBody>
      </p:sp>
      <p:sp>
        <p:nvSpPr>
          <p:cNvPr id="36" name="Rectangle 35">
            <a:extLst>
              <a:ext uri="{FF2B5EF4-FFF2-40B4-BE49-F238E27FC236}">
                <a16:creationId xmlns:a16="http://schemas.microsoft.com/office/drawing/2014/main" id="{62EFB4F8-C787-7803-58B4-742D31A91E7E}"/>
              </a:ext>
            </a:extLst>
          </p:cNvPr>
          <p:cNvSpPr/>
          <p:nvPr/>
        </p:nvSpPr>
        <p:spPr>
          <a:xfrm>
            <a:off x="3071353" y="1556619"/>
            <a:ext cx="7214226" cy="1532512"/>
          </a:xfrm>
          <a:prstGeom prst="rect">
            <a:avLst/>
          </a:prstGeom>
          <a:solidFill>
            <a:srgbClr val="A1A4A3"/>
          </a:solidFill>
          <a:ln w="9525" cap="flat" cmpd="sng" algn="ctr">
            <a:solidFill>
              <a:schemeClr val="bg1">
                <a:lumMod val="50000"/>
              </a:schemeClr>
            </a:solid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endParaRPr lang="en-GB" sz="1600" kern="0" dirty="0">
              <a:solidFill>
                <a:srgbClr val="000000"/>
              </a:solidFill>
              <a:latin typeface="+mn-lt"/>
              <a:ea typeface="ＭＳ Ｐゴシック"/>
            </a:endParaRPr>
          </a:p>
        </p:txBody>
      </p:sp>
      <p:sp>
        <p:nvSpPr>
          <p:cNvPr id="14" name="Rectangle 13">
            <a:extLst>
              <a:ext uri="{FF2B5EF4-FFF2-40B4-BE49-F238E27FC236}">
                <a16:creationId xmlns:a16="http://schemas.microsoft.com/office/drawing/2014/main" id="{C3B0998E-D45F-8661-691D-F2855C912CBF}"/>
              </a:ext>
            </a:extLst>
          </p:cNvPr>
          <p:cNvSpPr/>
          <p:nvPr/>
        </p:nvSpPr>
        <p:spPr>
          <a:xfrm>
            <a:off x="4077529" y="1692272"/>
            <a:ext cx="1363402" cy="1336992"/>
          </a:xfrm>
          <a:prstGeom prst="rect">
            <a:avLst/>
          </a:prstGeom>
          <a:solidFill>
            <a:schemeClr val="accent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Developer tools</a:t>
            </a:r>
          </a:p>
          <a:p>
            <a:pPr marL="182880" indent="-91440" defTabSz="453340">
              <a:spcBef>
                <a:spcPts val="0"/>
              </a:spcBef>
              <a:buFont typeface="Arial" panose="020B0604020202020204" pitchFamily="34" charset="0"/>
              <a:buChar char="•"/>
            </a:pPr>
            <a:r>
              <a:rPr lang="en-US" sz="1200" dirty="0">
                <a:solidFill>
                  <a:schemeClr val="bg1"/>
                </a:solidFill>
              </a:rPr>
              <a:t>VsCode</a:t>
            </a:r>
          </a:p>
          <a:p>
            <a:pPr marL="182880" indent="-91440" defTabSz="453340">
              <a:buFont typeface="Arial" panose="020B0604020202020204" pitchFamily="34" charset="0"/>
              <a:buChar char="•"/>
            </a:pPr>
            <a:r>
              <a:rPr lang="en-US" sz="1200" dirty="0">
                <a:solidFill>
                  <a:schemeClr val="bg1"/>
                </a:solidFill>
              </a:rPr>
              <a:t>Keil MDK 6</a:t>
            </a:r>
          </a:p>
          <a:p>
            <a:pPr marL="182880" indent="-91440" defTabSz="453340">
              <a:buFont typeface="Arial" panose="020B0604020202020204" pitchFamily="34" charset="0"/>
              <a:buChar char="•"/>
            </a:pPr>
            <a:r>
              <a:rPr lang="en-US" sz="1200" dirty="0">
                <a:solidFill>
                  <a:schemeClr val="bg1"/>
                </a:solidFill>
              </a:rPr>
              <a:t>IAR</a:t>
            </a:r>
          </a:p>
          <a:p>
            <a:pPr marL="182880" indent="-91440" defTabSz="453340">
              <a:buFont typeface="Arial" panose="020B0604020202020204" pitchFamily="34" charset="0"/>
              <a:buChar char="•"/>
            </a:pPr>
            <a:r>
              <a:rPr lang="en-US" sz="1200" dirty="0">
                <a:solidFill>
                  <a:schemeClr val="bg1"/>
                </a:solidFill>
              </a:rPr>
              <a:t>Command-line</a:t>
            </a:r>
          </a:p>
          <a:p>
            <a:pPr marL="182880" indent="-91440" defTabSz="453340">
              <a:buFont typeface="Arial" panose="020B0604020202020204" pitchFamily="34" charset="0"/>
              <a:buChar char="•"/>
            </a:pPr>
            <a:r>
              <a:rPr lang="en-US" sz="1200" dirty="0">
                <a:solidFill>
                  <a:schemeClr val="bg1"/>
                </a:solidFill>
              </a:rPr>
              <a:t>…</a:t>
            </a: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02355" y="148870"/>
            <a:ext cx="11233150" cy="654760"/>
          </a:xfrm>
        </p:spPr>
        <p:txBody>
          <a:bodyPr/>
          <a:lstStyle/>
          <a:p>
            <a:r>
              <a:rPr lang="en-US" dirty="0"/>
              <a:t>Arm Virtual Hardware (AVH)</a:t>
            </a:r>
          </a:p>
        </p:txBody>
      </p:sp>
      <p:sp>
        <p:nvSpPr>
          <p:cNvPr id="8" name="Rectangle 7">
            <a:extLst>
              <a:ext uri="{FF2B5EF4-FFF2-40B4-BE49-F238E27FC236}">
                <a16:creationId xmlns:a16="http://schemas.microsoft.com/office/drawing/2014/main" id="{F902E442-80C4-485D-A684-DBAE4FA2132D}"/>
              </a:ext>
            </a:extLst>
          </p:cNvPr>
          <p:cNvSpPr/>
          <p:nvPr/>
        </p:nvSpPr>
        <p:spPr>
          <a:xfrm>
            <a:off x="6662863" y="4990742"/>
            <a:ext cx="2321800" cy="1137666"/>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sz="1400" dirty="0">
                <a:solidFill>
                  <a:prstClr val="white"/>
                </a:solidFill>
              </a:rPr>
              <a:t> AVH FVP models</a:t>
            </a:r>
          </a:p>
          <a:p>
            <a:pPr marL="274320" indent="-182880" defTabSz="453340">
              <a:buFont typeface="Arial" panose="020B0604020202020204" pitchFamily="34" charset="0"/>
              <a:buChar char="•"/>
            </a:pPr>
            <a:r>
              <a:rPr lang="en-US" sz="1200" dirty="0">
                <a:solidFill>
                  <a:prstClr val="white"/>
                </a:solidFill>
              </a:rPr>
              <a:t>Cortex-M</a:t>
            </a:r>
          </a:p>
          <a:p>
            <a:pPr marL="274320" indent="-182880" defTabSz="453340">
              <a:buFont typeface="Arial" panose="020B0604020202020204" pitchFamily="34" charset="0"/>
              <a:buChar char="•"/>
            </a:pPr>
            <a:r>
              <a:rPr lang="en-US" sz="1200" dirty="0">
                <a:solidFill>
                  <a:prstClr val="white"/>
                </a:solidFill>
              </a:rPr>
              <a:t>Corstone-300</a:t>
            </a:r>
          </a:p>
          <a:p>
            <a:pPr marL="274320" indent="-182880" defTabSz="453340">
              <a:buFont typeface="Arial" panose="020B0604020202020204" pitchFamily="34" charset="0"/>
              <a:buChar char="•"/>
            </a:pPr>
            <a:r>
              <a:rPr lang="en-US" sz="1200" dirty="0">
                <a:solidFill>
                  <a:prstClr val="white"/>
                </a:solidFill>
              </a:rPr>
              <a:t>Corstone-310</a:t>
            </a:r>
          </a:p>
        </p:txBody>
      </p:sp>
      <p:sp>
        <p:nvSpPr>
          <p:cNvPr id="9" name="Rectangle 8">
            <a:extLst>
              <a:ext uri="{FF2B5EF4-FFF2-40B4-BE49-F238E27FC236}">
                <a16:creationId xmlns:a16="http://schemas.microsoft.com/office/drawing/2014/main" id="{E6BE769A-E12A-4E20-91D0-A0D592592F4A}"/>
              </a:ext>
            </a:extLst>
          </p:cNvPr>
          <p:cNvSpPr/>
          <p:nvPr/>
        </p:nvSpPr>
        <p:spPr>
          <a:xfrm>
            <a:off x="4094341" y="5000608"/>
            <a:ext cx="2099541" cy="112779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sz="1400" dirty="0">
                <a:solidFill>
                  <a:prstClr val="white"/>
                </a:solidFill>
              </a:rPr>
              <a:t> AVH Corellium models</a:t>
            </a:r>
          </a:p>
          <a:p>
            <a:pPr marL="274320" indent="-171450" defTabSz="453340">
              <a:buFont typeface="Arial" panose="020B0604020202020204" pitchFamily="34" charset="0"/>
              <a:buChar char="•"/>
            </a:pPr>
            <a:r>
              <a:rPr lang="en-US" sz="1200" dirty="0">
                <a:solidFill>
                  <a:prstClr val="white"/>
                </a:solidFill>
              </a:rPr>
              <a:t>Raspberry Pi</a:t>
            </a:r>
          </a:p>
          <a:p>
            <a:pPr marL="274320" indent="-171450" defTabSz="453340">
              <a:buFont typeface="Arial" panose="020B0604020202020204" pitchFamily="34" charset="0"/>
              <a:buChar char="•"/>
            </a:pPr>
            <a:r>
              <a:rPr lang="en-US" sz="1200" dirty="0">
                <a:solidFill>
                  <a:prstClr val="white"/>
                </a:solidFill>
              </a:rPr>
              <a:t>NXP i.MX</a:t>
            </a:r>
          </a:p>
          <a:p>
            <a:pPr marL="274320" indent="-171450" defTabSz="453340">
              <a:buFont typeface="Arial" panose="020B0604020202020204" pitchFamily="34" charset="0"/>
              <a:buChar char="•"/>
            </a:pPr>
            <a:r>
              <a:rPr lang="en-US" sz="1200" dirty="0">
                <a:solidFill>
                  <a:prstClr val="white"/>
                </a:solidFill>
              </a:rPr>
              <a:t>Corstone-1000</a:t>
            </a:r>
          </a:p>
          <a:p>
            <a:pPr marL="274320" indent="-182880" defTabSz="453340">
              <a:buFont typeface="Arial" panose="020B0604020202020204" pitchFamily="34" charset="0"/>
              <a:buChar char="•"/>
            </a:pPr>
            <a:r>
              <a:rPr lang="en-US" sz="1200" dirty="0">
                <a:solidFill>
                  <a:prstClr val="white"/>
                </a:solidFill>
              </a:rPr>
              <a:t>…</a:t>
            </a:r>
          </a:p>
        </p:txBody>
      </p:sp>
      <p:sp>
        <p:nvSpPr>
          <p:cNvPr id="39" name="TextBox 38">
            <a:extLst>
              <a:ext uri="{FF2B5EF4-FFF2-40B4-BE49-F238E27FC236}">
                <a16:creationId xmlns:a16="http://schemas.microsoft.com/office/drawing/2014/main" id="{75E4094D-570B-0FC0-3923-E1695090CD23}"/>
              </a:ext>
            </a:extLst>
          </p:cNvPr>
          <p:cNvSpPr txBox="1"/>
          <p:nvPr/>
        </p:nvSpPr>
        <p:spPr>
          <a:xfrm>
            <a:off x="3095074" y="5239910"/>
            <a:ext cx="880203" cy="523220"/>
          </a:xfrm>
          <a:prstGeom prst="rect">
            <a:avLst/>
          </a:prstGeom>
          <a:noFill/>
        </p:spPr>
        <p:txBody>
          <a:bodyPr wrap="square">
            <a:spAutoFit/>
          </a:bodyPr>
          <a:lstStyle/>
          <a:p>
            <a:pPr algn="ctr" defTabSz="453340"/>
            <a:r>
              <a:rPr lang="en-US" sz="1400" dirty="0">
                <a:solidFill>
                  <a:schemeClr val="bg1"/>
                </a:solidFill>
              </a:rPr>
              <a:t>AVH models</a:t>
            </a:r>
          </a:p>
        </p:txBody>
      </p:sp>
      <p:sp>
        <p:nvSpPr>
          <p:cNvPr id="40" name="TextBox 39">
            <a:extLst>
              <a:ext uri="{FF2B5EF4-FFF2-40B4-BE49-F238E27FC236}">
                <a16:creationId xmlns:a16="http://schemas.microsoft.com/office/drawing/2014/main" id="{BCC291F0-0CC2-923E-CD03-1CCD4C446FD9}"/>
              </a:ext>
            </a:extLst>
          </p:cNvPr>
          <p:cNvSpPr txBox="1"/>
          <p:nvPr/>
        </p:nvSpPr>
        <p:spPr>
          <a:xfrm>
            <a:off x="2985522" y="2061265"/>
            <a:ext cx="1108819" cy="523220"/>
          </a:xfrm>
          <a:prstGeom prst="rect">
            <a:avLst/>
          </a:prstGeom>
          <a:noFill/>
        </p:spPr>
        <p:txBody>
          <a:bodyPr wrap="square">
            <a:spAutoFit/>
          </a:bodyPr>
          <a:lstStyle/>
          <a:p>
            <a:pPr algn="ctr" defTabSz="453340"/>
            <a:r>
              <a:rPr lang="en-US" sz="1400" dirty="0">
                <a:solidFill>
                  <a:schemeClr val="bg1"/>
                </a:solidFill>
              </a:rPr>
              <a:t>AVH ecosystem</a:t>
            </a:r>
          </a:p>
        </p:txBody>
      </p:sp>
      <p:sp>
        <p:nvSpPr>
          <p:cNvPr id="43" name="Cloud 42">
            <a:extLst>
              <a:ext uri="{FF2B5EF4-FFF2-40B4-BE49-F238E27FC236}">
                <a16:creationId xmlns:a16="http://schemas.microsoft.com/office/drawing/2014/main" id="{578AA3FC-EF67-D06F-A6A1-057CCF8EBE28}"/>
              </a:ext>
            </a:extLst>
          </p:cNvPr>
          <p:cNvSpPr/>
          <p:nvPr/>
        </p:nvSpPr>
        <p:spPr>
          <a:xfrm>
            <a:off x="4960505" y="3559718"/>
            <a:ext cx="2300539" cy="692712"/>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3340"/>
            <a:endParaRPr lang="en-US" sz="1200" dirty="0">
              <a:solidFill>
                <a:prstClr val="white"/>
              </a:solidFill>
            </a:endParaRPr>
          </a:p>
          <a:p>
            <a:pPr defTabSz="453340"/>
            <a:endParaRPr lang="en-US" sz="1200" dirty="0">
              <a:solidFill>
                <a:prstClr val="white"/>
              </a:solidFill>
            </a:endParaRPr>
          </a:p>
          <a:p>
            <a:pPr defTabSz="453340"/>
            <a:endParaRPr lang="en-US" sz="1200" dirty="0">
              <a:solidFill>
                <a:prstClr val="white"/>
              </a:solidFill>
            </a:endParaRPr>
          </a:p>
          <a:p>
            <a:pPr algn="ctr"/>
            <a:endParaRPr lang="en-GB" sz="1400" dirty="0"/>
          </a:p>
        </p:txBody>
      </p:sp>
      <p:sp>
        <p:nvSpPr>
          <p:cNvPr id="48" name="TextBox 47">
            <a:extLst>
              <a:ext uri="{FF2B5EF4-FFF2-40B4-BE49-F238E27FC236}">
                <a16:creationId xmlns:a16="http://schemas.microsoft.com/office/drawing/2014/main" id="{B0A50E60-5C92-0A20-D38C-A3E70EA8CE68}"/>
              </a:ext>
            </a:extLst>
          </p:cNvPr>
          <p:cNvSpPr txBox="1"/>
          <p:nvPr/>
        </p:nvSpPr>
        <p:spPr>
          <a:xfrm>
            <a:off x="4737379" y="3224784"/>
            <a:ext cx="1327426" cy="430887"/>
          </a:xfrm>
          <a:prstGeom prst="rect">
            <a:avLst/>
          </a:prstGeom>
          <a:noFill/>
        </p:spPr>
        <p:txBody>
          <a:bodyPr wrap="square">
            <a:spAutoFit/>
          </a:bodyPr>
          <a:lstStyle/>
          <a:p>
            <a:pPr defTabSz="453340"/>
            <a:r>
              <a:rPr lang="en-US" sz="1100" dirty="0">
                <a:solidFill>
                  <a:schemeClr val="tx1">
                    <a:lumMod val="75000"/>
                    <a:lumOff val="25000"/>
                  </a:schemeClr>
                </a:solidFill>
              </a:rPr>
              <a:t>Integrations via</a:t>
            </a:r>
            <a:br>
              <a:rPr lang="en-US" sz="1100" dirty="0">
                <a:solidFill>
                  <a:schemeClr val="tx1">
                    <a:lumMod val="75000"/>
                    <a:lumOff val="25000"/>
                  </a:schemeClr>
                </a:solidFill>
              </a:rPr>
            </a:br>
            <a:r>
              <a:rPr lang="en-US" sz="1100" dirty="0">
                <a:solidFill>
                  <a:schemeClr val="tx1">
                    <a:lumMod val="75000"/>
                    <a:lumOff val="25000"/>
                  </a:schemeClr>
                </a:solidFill>
              </a:rPr>
              <a:t>AVH REST API / SSH</a:t>
            </a:r>
          </a:p>
        </p:txBody>
      </p:sp>
      <p:sp>
        <p:nvSpPr>
          <p:cNvPr id="49" name="Rectangle 48">
            <a:extLst>
              <a:ext uri="{FF2B5EF4-FFF2-40B4-BE49-F238E27FC236}">
                <a16:creationId xmlns:a16="http://schemas.microsoft.com/office/drawing/2014/main" id="{714111FC-5EE9-C00D-4D3B-8DEA95ED6BBB}"/>
              </a:ext>
            </a:extLst>
          </p:cNvPr>
          <p:cNvSpPr/>
          <p:nvPr/>
        </p:nvSpPr>
        <p:spPr>
          <a:xfrm>
            <a:off x="3575050" y="919518"/>
            <a:ext cx="6206835" cy="5926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ctr" anchorCtr="0"/>
          <a:lstStyle/>
          <a:p>
            <a:pPr algn="ctr" defTabSz="453340"/>
            <a:r>
              <a:rPr lang="en-US" dirty="0">
                <a:solidFill>
                  <a:prstClr val="white"/>
                </a:solidFill>
              </a:rPr>
              <a:t>Software development workflows: CI/CD, MLOps, embedded, …</a:t>
            </a:r>
          </a:p>
        </p:txBody>
      </p:sp>
      <p:sp>
        <p:nvSpPr>
          <p:cNvPr id="24" name="TextBox 23">
            <a:extLst>
              <a:ext uri="{FF2B5EF4-FFF2-40B4-BE49-F238E27FC236}">
                <a16:creationId xmlns:a16="http://schemas.microsoft.com/office/drawing/2014/main" id="{A8F4591D-2CAE-330E-5E77-05AB87B4D0D0}"/>
              </a:ext>
            </a:extLst>
          </p:cNvPr>
          <p:cNvSpPr txBox="1"/>
          <p:nvPr/>
        </p:nvSpPr>
        <p:spPr>
          <a:xfrm>
            <a:off x="8307409" y="3605992"/>
            <a:ext cx="1073470" cy="600164"/>
          </a:xfrm>
          <a:prstGeom prst="rect">
            <a:avLst/>
          </a:prstGeom>
          <a:noFill/>
        </p:spPr>
        <p:txBody>
          <a:bodyPr wrap="square">
            <a:spAutoFit/>
          </a:bodyPr>
          <a:lstStyle/>
          <a:p>
            <a:pPr defTabSz="453340"/>
            <a:r>
              <a:rPr lang="en-US" sz="1100" dirty="0">
                <a:solidFill>
                  <a:schemeClr val="tx1">
                    <a:lumMod val="75000"/>
                    <a:lumOff val="25000"/>
                  </a:schemeClr>
                </a:solidFill>
              </a:rPr>
              <a:t>Native integrations with AVH FVPs</a:t>
            </a:r>
          </a:p>
        </p:txBody>
      </p:sp>
      <p:sp>
        <p:nvSpPr>
          <p:cNvPr id="3" name="TextBox 2">
            <a:extLst>
              <a:ext uri="{FF2B5EF4-FFF2-40B4-BE49-F238E27FC236}">
                <a16:creationId xmlns:a16="http://schemas.microsoft.com/office/drawing/2014/main" id="{73B0F552-2C88-B491-7926-689EDCB40ED3}"/>
              </a:ext>
            </a:extLst>
          </p:cNvPr>
          <p:cNvSpPr txBox="1"/>
          <p:nvPr/>
        </p:nvSpPr>
        <p:spPr>
          <a:xfrm>
            <a:off x="6984717" y="2697657"/>
            <a:ext cx="858389" cy="246221"/>
          </a:xfrm>
          <a:prstGeom prst="rect">
            <a:avLst/>
          </a:prstGeom>
          <a:noFill/>
        </p:spPr>
        <p:txBody>
          <a:bodyPr wrap="square">
            <a:spAutoFit/>
          </a:bodyPr>
          <a:lstStyle/>
          <a:p>
            <a:pPr defTabSz="453340"/>
            <a:r>
              <a:rPr lang="en-US" sz="1000" dirty="0"/>
              <a:t>…</a:t>
            </a:r>
          </a:p>
        </p:txBody>
      </p:sp>
      <p:sp>
        <p:nvSpPr>
          <p:cNvPr id="6" name="Arrow: Down 5">
            <a:extLst>
              <a:ext uri="{FF2B5EF4-FFF2-40B4-BE49-F238E27FC236}">
                <a16:creationId xmlns:a16="http://schemas.microsoft.com/office/drawing/2014/main" id="{FD582E7C-C262-03FA-9C8A-D2E05A17A61E}"/>
              </a:ext>
            </a:extLst>
          </p:cNvPr>
          <p:cNvSpPr/>
          <p:nvPr/>
        </p:nvSpPr>
        <p:spPr>
          <a:xfrm>
            <a:off x="5904652" y="3107690"/>
            <a:ext cx="411241" cy="466438"/>
          </a:xfrm>
          <a:prstGeom prst="downArrow">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41174687-DE9D-312C-3B14-EE3CCAEDAD2D}"/>
              </a:ext>
            </a:extLst>
          </p:cNvPr>
          <p:cNvSpPr/>
          <p:nvPr/>
        </p:nvSpPr>
        <p:spPr>
          <a:xfrm>
            <a:off x="6666198" y="4202190"/>
            <a:ext cx="300996" cy="756199"/>
          </a:xfrm>
          <a:prstGeom prst="downArrow">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EFE8B0C-C4FD-582B-C1F9-C66D80C24A8A}"/>
              </a:ext>
            </a:extLst>
          </p:cNvPr>
          <p:cNvSpPr txBox="1"/>
          <p:nvPr/>
        </p:nvSpPr>
        <p:spPr>
          <a:xfrm>
            <a:off x="5324802" y="3636512"/>
            <a:ext cx="1735014" cy="461665"/>
          </a:xfrm>
          <a:prstGeom prst="rect">
            <a:avLst/>
          </a:prstGeom>
          <a:noFill/>
        </p:spPr>
        <p:txBody>
          <a:bodyPr wrap="square">
            <a:spAutoFit/>
          </a:bodyPr>
          <a:lstStyle/>
          <a:p>
            <a:pPr defTabSz="453340"/>
            <a:r>
              <a:rPr lang="en-US" sz="1200" dirty="0">
                <a:solidFill>
                  <a:prstClr val="white"/>
                </a:solidFill>
              </a:rPr>
              <a:t> AVH REST API / Web UI</a:t>
            </a:r>
          </a:p>
          <a:p>
            <a:pPr defTabSz="453340"/>
            <a:r>
              <a:rPr lang="en-US" sz="1200" dirty="0">
                <a:solidFill>
                  <a:prstClr val="white"/>
                </a:solidFill>
              </a:rPr>
              <a:t>    app.avh.arm.com</a:t>
            </a:r>
            <a:endParaRPr lang="en-GB" sz="1200" dirty="0"/>
          </a:p>
        </p:txBody>
      </p:sp>
      <p:sp>
        <p:nvSpPr>
          <p:cNvPr id="27" name="Rectangle 26">
            <a:extLst>
              <a:ext uri="{FF2B5EF4-FFF2-40B4-BE49-F238E27FC236}">
                <a16:creationId xmlns:a16="http://schemas.microsoft.com/office/drawing/2014/main" id="{319AAF5A-AFA6-833B-F3F8-07D8A4A3851F}"/>
              </a:ext>
            </a:extLst>
          </p:cNvPr>
          <p:cNvSpPr/>
          <p:nvPr/>
        </p:nvSpPr>
        <p:spPr>
          <a:xfrm>
            <a:off x="5553782" y="1698619"/>
            <a:ext cx="1363401" cy="1322484"/>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DevOps</a:t>
            </a:r>
          </a:p>
          <a:p>
            <a:pPr marL="182880" indent="-91440" defTabSz="453340">
              <a:spcBef>
                <a:spcPts val="0"/>
              </a:spcBef>
              <a:buFont typeface="Arial" panose="020B0604020202020204" pitchFamily="34" charset="0"/>
              <a:buChar char="•"/>
            </a:pPr>
            <a:r>
              <a:rPr lang="en-US" sz="1200" dirty="0">
                <a:solidFill>
                  <a:schemeClr val="bg1"/>
                </a:solidFill>
              </a:rPr>
              <a:t>GitHub</a:t>
            </a:r>
          </a:p>
          <a:p>
            <a:pPr marL="182880" indent="-91440" defTabSz="453340">
              <a:buFont typeface="Arial" panose="020B0604020202020204" pitchFamily="34" charset="0"/>
              <a:buChar char="•"/>
            </a:pPr>
            <a:r>
              <a:rPr lang="en-US" sz="1200" dirty="0">
                <a:solidFill>
                  <a:schemeClr val="bg1"/>
                </a:solidFill>
              </a:rPr>
              <a:t>Jenkins</a:t>
            </a:r>
          </a:p>
          <a:p>
            <a:pPr marL="182880" indent="-91440" defTabSz="453340">
              <a:buFont typeface="Arial" panose="020B0604020202020204" pitchFamily="34" charset="0"/>
              <a:buChar char="•"/>
            </a:pPr>
            <a:r>
              <a:rPr lang="en-US" sz="1200" dirty="0">
                <a:solidFill>
                  <a:schemeClr val="bg1"/>
                </a:solidFill>
              </a:rPr>
              <a:t>GitLab</a:t>
            </a:r>
          </a:p>
          <a:p>
            <a:pPr marL="182880" indent="-91440" defTabSz="453340">
              <a:buFont typeface="Arial" panose="020B0604020202020204" pitchFamily="34" charset="0"/>
              <a:buChar char="•"/>
            </a:pPr>
            <a:r>
              <a:rPr lang="en-US" sz="1200" dirty="0">
                <a:solidFill>
                  <a:schemeClr val="bg1"/>
                </a:solidFill>
              </a:rPr>
              <a:t>CircleCI</a:t>
            </a:r>
          </a:p>
          <a:p>
            <a:pPr marL="182880" indent="-91440" defTabSz="453340">
              <a:buFont typeface="Arial" panose="020B0604020202020204" pitchFamily="34" charset="0"/>
              <a:buChar char="•"/>
            </a:pPr>
            <a:r>
              <a:rPr lang="en-US" sz="1200" dirty="0">
                <a:solidFill>
                  <a:schemeClr val="bg1"/>
                </a:solidFill>
              </a:rPr>
              <a:t>…</a:t>
            </a:r>
          </a:p>
        </p:txBody>
      </p:sp>
      <p:sp>
        <p:nvSpPr>
          <p:cNvPr id="28" name="Rectangle 27">
            <a:extLst>
              <a:ext uri="{FF2B5EF4-FFF2-40B4-BE49-F238E27FC236}">
                <a16:creationId xmlns:a16="http://schemas.microsoft.com/office/drawing/2014/main" id="{14DF4995-6315-6E61-857F-8E136B5AAD1A}"/>
              </a:ext>
            </a:extLst>
          </p:cNvPr>
          <p:cNvSpPr/>
          <p:nvPr/>
        </p:nvSpPr>
        <p:spPr>
          <a:xfrm>
            <a:off x="7054048" y="1705180"/>
            <a:ext cx="1364005" cy="1322484"/>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MLOps</a:t>
            </a:r>
          </a:p>
          <a:p>
            <a:pPr marL="182880" indent="-91440" defTabSz="453340">
              <a:buFont typeface="Arial" panose="020B0604020202020204" pitchFamily="34" charset="0"/>
              <a:buChar char="•"/>
            </a:pPr>
            <a:r>
              <a:rPr lang="en-US" sz="1200" dirty="0">
                <a:solidFill>
                  <a:schemeClr val="bg1"/>
                </a:solidFill>
              </a:rPr>
              <a:t>TDK Qeexo</a:t>
            </a:r>
          </a:p>
          <a:p>
            <a:pPr marL="182880" indent="-91440" defTabSz="453340">
              <a:buFont typeface="Arial" panose="020B0604020202020204" pitchFamily="34" charset="0"/>
              <a:buChar char="•"/>
            </a:pPr>
            <a:r>
              <a:rPr lang="en-US" sz="1200" dirty="0">
                <a:solidFill>
                  <a:schemeClr val="bg1"/>
                </a:solidFill>
              </a:rPr>
              <a:t>Nota.ai</a:t>
            </a:r>
          </a:p>
          <a:p>
            <a:pPr marL="182880" indent="-91440" defTabSz="453340">
              <a:buFont typeface="Arial" panose="020B0604020202020204" pitchFamily="34" charset="0"/>
              <a:buChar char="•"/>
            </a:pPr>
            <a:r>
              <a:rPr lang="en-US" sz="1200" dirty="0">
                <a:solidFill>
                  <a:schemeClr val="bg1"/>
                </a:solidFill>
              </a:rPr>
              <a:t>SageMaker</a:t>
            </a:r>
          </a:p>
          <a:p>
            <a:pPr marL="182880" indent="-91440" defTabSz="453340">
              <a:buFont typeface="Arial" panose="020B0604020202020204" pitchFamily="34" charset="0"/>
              <a:buChar char="•"/>
            </a:pPr>
            <a:r>
              <a:rPr lang="en-US" sz="1200" dirty="0">
                <a:solidFill>
                  <a:schemeClr val="bg1"/>
                </a:solidFill>
              </a:rPr>
              <a:t>PaddlePaddle</a:t>
            </a:r>
          </a:p>
          <a:p>
            <a:pPr marL="182880" indent="-91440" defTabSz="453340">
              <a:buFont typeface="Arial" panose="020B0604020202020204" pitchFamily="34" charset="0"/>
              <a:buChar char="•"/>
            </a:pPr>
            <a:r>
              <a:rPr lang="en-US" sz="1200" dirty="0">
                <a:solidFill>
                  <a:schemeClr val="bg1"/>
                </a:solidFill>
              </a:rPr>
              <a:t>…</a:t>
            </a:r>
          </a:p>
        </p:txBody>
      </p:sp>
      <p:sp>
        <p:nvSpPr>
          <p:cNvPr id="29" name="TextBox 28">
            <a:extLst>
              <a:ext uri="{FF2B5EF4-FFF2-40B4-BE49-F238E27FC236}">
                <a16:creationId xmlns:a16="http://schemas.microsoft.com/office/drawing/2014/main" id="{A1DE0DAA-CA17-8CB0-DBA3-518047E8A4A6}"/>
              </a:ext>
            </a:extLst>
          </p:cNvPr>
          <p:cNvSpPr txBox="1"/>
          <p:nvPr/>
        </p:nvSpPr>
        <p:spPr>
          <a:xfrm>
            <a:off x="3015207" y="3580510"/>
            <a:ext cx="1039939" cy="523220"/>
          </a:xfrm>
          <a:prstGeom prst="rect">
            <a:avLst/>
          </a:prstGeom>
          <a:noFill/>
        </p:spPr>
        <p:txBody>
          <a:bodyPr wrap="square">
            <a:spAutoFit/>
          </a:bodyPr>
          <a:lstStyle/>
          <a:p>
            <a:pPr algn="ctr" defTabSz="453340"/>
            <a:r>
              <a:rPr lang="en-US" sz="1400" dirty="0">
                <a:solidFill>
                  <a:schemeClr val="bg1"/>
                </a:solidFill>
              </a:rPr>
              <a:t>AVH integration</a:t>
            </a:r>
          </a:p>
        </p:txBody>
      </p:sp>
      <p:sp>
        <p:nvSpPr>
          <p:cNvPr id="30" name="Rectangle 29">
            <a:extLst>
              <a:ext uri="{FF2B5EF4-FFF2-40B4-BE49-F238E27FC236}">
                <a16:creationId xmlns:a16="http://schemas.microsoft.com/office/drawing/2014/main" id="{3BB94E26-0432-BC7C-F667-E99685A12DA2}"/>
              </a:ext>
            </a:extLst>
          </p:cNvPr>
          <p:cNvSpPr/>
          <p:nvPr/>
        </p:nvSpPr>
        <p:spPr>
          <a:xfrm>
            <a:off x="8530300" y="1713438"/>
            <a:ext cx="1363402" cy="1307665"/>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Cloud Services</a:t>
            </a:r>
          </a:p>
          <a:p>
            <a:pPr marL="182880" indent="-91440" defTabSz="453340">
              <a:buFont typeface="Arial" panose="020B0604020202020204" pitchFamily="34" charset="0"/>
              <a:buChar char="•"/>
            </a:pPr>
            <a:r>
              <a:rPr lang="en-US" sz="1200" dirty="0">
                <a:solidFill>
                  <a:schemeClr val="bg1"/>
                </a:solidFill>
              </a:rPr>
              <a:t>AWS</a:t>
            </a:r>
          </a:p>
          <a:p>
            <a:pPr marL="182880" indent="-91440" defTabSz="453340">
              <a:buFont typeface="Arial" panose="020B0604020202020204" pitchFamily="34" charset="0"/>
              <a:buChar char="•"/>
            </a:pPr>
            <a:r>
              <a:rPr lang="en-US" sz="1200" dirty="0">
                <a:solidFill>
                  <a:schemeClr val="bg1"/>
                </a:solidFill>
              </a:rPr>
              <a:t>Azure</a:t>
            </a:r>
          </a:p>
          <a:p>
            <a:pPr marL="182880" indent="-91440" defTabSz="453340">
              <a:buFont typeface="Arial" panose="020B0604020202020204" pitchFamily="34" charset="0"/>
              <a:buChar char="•"/>
            </a:pPr>
            <a:r>
              <a:rPr lang="en-US" sz="1200" dirty="0">
                <a:solidFill>
                  <a:schemeClr val="bg1"/>
                </a:solidFill>
              </a:rPr>
              <a:t>Oracle</a:t>
            </a:r>
          </a:p>
          <a:p>
            <a:pPr marL="182880" indent="-91440" defTabSz="453340">
              <a:buFont typeface="Arial" panose="020B0604020202020204" pitchFamily="34" charset="0"/>
              <a:buChar char="•"/>
            </a:pPr>
            <a:r>
              <a:rPr lang="en-US" sz="1200" dirty="0">
                <a:solidFill>
                  <a:schemeClr val="bg1"/>
                </a:solidFill>
              </a:rPr>
              <a:t>Baidu Cloud</a:t>
            </a:r>
          </a:p>
          <a:p>
            <a:pPr marL="182880" indent="-91440" defTabSz="453340">
              <a:buFont typeface="Arial" panose="020B0604020202020204" pitchFamily="34" charset="0"/>
              <a:buChar char="•"/>
            </a:pPr>
            <a:r>
              <a:rPr lang="en-US" sz="1200" dirty="0">
                <a:solidFill>
                  <a:schemeClr val="bg1"/>
                </a:solidFill>
              </a:rPr>
              <a:t>…</a:t>
            </a:r>
          </a:p>
        </p:txBody>
      </p:sp>
      <p:sp>
        <p:nvSpPr>
          <p:cNvPr id="22" name="Arrow: Down 21">
            <a:extLst>
              <a:ext uri="{FF2B5EF4-FFF2-40B4-BE49-F238E27FC236}">
                <a16:creationId xmlns:a16="http://schemas.microsoft.com/office/drawing/2014/main" id="{7D6E7A53-AE02-DD38-8E09-24A13834FAC0}"/>
              </a:ext>
            </a:extLst>
          </p:cNvPr>
          <p:cNvSpPr/>
          <p:nvPr/>
        </p:nvSpPr>
        <p:spPr>
          <a:xfrm>
            <a:off x="5270591" y="4198558"/>
            <a:ext cx="300996" cy="756199"/>
          </a:xfrm>
          <a:prstGeom prst="downArrow">
            <a:avLst/>
          </a:prstGeom>
          <a:solidFill>
            <a:schemeClr val="accent1">
              <a:lumMod val="5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Arrow: Down 43">
            <a:extLst>
              <a:ext uri="{FF2B5EF4-FFF2-40B4-BE49-F238E27FC236}">
                <a16:creationId xmlns:a16="http://schemas.microsoft.com/office/drawing/2014/main" id="{265F9CC7-3382-A4EE-1460-A9F93FEC3B83}"/>
              </a:ext>
            </a:extLst>
          </p:cNvPr>
          <p:cNvSpPr/>
          <p:nvPr/>
        </p:nvSpPr>
        <p:spPr>
          <a:xfrm>
            <a:off x="7896168" y="3104458"/>
            <a:ext cx="411241" cy="1867228"/>
          </a:xfrm>
          <a:prstGeom prst="downArrow">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0033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937895-70CA-4DED-93E9-B63DFB5625EF}"/>
              </a:ext>
            </a:extLst>
          </p:cNvPr>
          <p:cNvSpPr/>
          <p:nvPr/>
        </p:nvSpPr>
        <p:spPr>
          <a:xfrm>
            <a:off x="480890" y="5395737"/>
            <a:ext cx="10967035" cy="86265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Down Arrow 26">
            <a:extLst>
              <a:ext uri="{FF2B5EF4-FFF2-40B4-BE49-F238E27FC236}">
                <a16:creationId xmlns:a16="http://schemas.microsoft.com/office/drawing/2014/main" id="{DB37F426-3778-4E0F-814C-4181F9B81BFC}"/>
              </a:ext>
            </a:extLst>
          </p:cNvPr>
          <p:cNvSpPr/>
          <p:nvPr/>
        </p:nvSpPr>
        <p:spPr>
          <a:xfrm>
            <a:off x="1248363" y="2990245"/>
            <a:ext cx="510729" cy="2463428"/>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70" name="Rectangle 69">
            <a:extLst>
              <a:ext uri="{FF2B5EF4-FFF2-40B4-BE49-F238E27FC236}">
                <a16:creationId xmlns:a16="http://schemas.microsoft.com/office/drawing/2014/main" id="{81FDFE44-E848-4BDE-B5F6-9264A0D50477}"/>
              </a:ext>
            </a:extLst>
          </p:cNvPr>
          <p:cNvSpPr/>
          <p:nvPr/>
        </p:nvSpPr>
        <p:spPr>
          <a:xfrm>
            <a:off x="1276280" y="1595311"/>
            <a:ext cx="1615871" cy="620170"/>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92193"/>
              <a:gd name="connsiteY0" fmla="*/ 0 h 1689434"/>
              <a:gd name="connsiteX1" fmla="*/ 5685771 w 5792193"/>
              <a:gd name="connsiteY1" fmla="*/ 19366 h 1689434"/>
              <a:gd name="connsiteX2" fmla="*/ 3710007 w 5792193"/>
              <a:gd name="connsiteY2" fmla="*/ 762205 h 1689434"/>
              <a:gd name="connsiteX3" fmla="*/ 3703487 w 5792193"/>
              <a:gd name="connsiteY3" fmla="*/ 1689434 h 1689434"/>
              <a:gd name="connsiteX4" fmla="*/ 6440 w 5792193"/>
              <a:gd name="connsiteY4" fmla="*/ 1663677 h 1689434"/>
              <a:gd name="connsiteX5" fmla="*/ 0 w 5792193"/>
              <a:gd name="connsiteY5" fmla="*/ 0 h 1689434"/>
              <a:gd name="connsiteX0" fmla="*/ 0 w 3710007"/>
              <a:gd name="connsiteY0" fmla="*/ 0 h 1689434"/>
              <a:gd name="connsiteX1" fmla="*/ 3710007 w 3710007"/>
              <a:gd name="connsiteY1" fmla="*/ 762205 h 1689434"/>
              <a:gd name="connsiteX2" fmla="*/ 3703487 w 3710007"/>
              <a:gd name="connsiteY2" fmla="*/ 1689434 h 1689434"/>
              <a:gd name="connsiteX3" fmla="*/ 6440 w 3710007"/>
              <a:gd name="connsiteY3" fmla="*/ 1663677 h 1689434"/>
              <a:gd name="connsiteX4" fmla="*/ 0 w 3710007"/>
              <a:gd name="connsiteY4" fmla="*/ 0 h 1689434"/>
              <a:gd name="connsiteX0" fmla="*/ 0 w 3703773"/>
              <a:gd name="connsiteY0" fmla="*/ 0 h 1689434"/>
              <a:gd name="connsiteX1" fmla="*/ 3696876 w 3703773"/>
              <a:gd name="connsiteY1" fmla="*/ 25633 h 1689434"/>
              <a:gd name="connsiteX2" fmla="*/ 3703487 w 3703773"/>
              <a:gd name="connsiteY2" fmla="*/ 1689434 h 1689434"/>
              <a:gd name="connsiteX3" fmla="*/ 6440 w 3703773"/>
              <a:gd name="connsiteY3" fmla="*/ 1663677 h 1689434"/>
              <a:gd name="connsiteX4" fmla="*/ 0 w 3703773"/>
              <a:gd name="connsiteY4" fmla="*/ 0 h 1689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773" h="1689434">
                <a:moveTo>
                  <a:pt x="0" y="0"/>
                </a:moveTo>
                <a:lnTo>
                  <a:pt x="3696876" y="25633"/>
                </a:lnTo>
                <a:cubicBezTo>
                  <a:pt x="3694703" y="334709"/>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400" kern="0">
                <a:solidFill>
                  <a:schemeClr val="accent2"/>
                </a:solidFill>
                <a:latin typeface="+mn-lt"/>
              </a:rPr>
              <a:t>User Application Code</a:t>
            </a:r>
            <a:endParaRPr lang="en-GB" sz="1400" kern="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14383"/>
            <a:ext cx="11227300" cy="512562"/>
          </a:xfrm>
        </p:spPr>
        <p:txBody>
          <a:bodyPr/>
          <a:lstStyle/>
          <a:p>
            <a:r>
              <a:rPr lang="en-US" sz="3198"/>
              <a:t>IoT/ML SW Platform – from FVP to Hardware to Deployment</a:t>
            </a:r>
          </a:p>
        </p:txBody>
      </p:sp>
      <p:sp>
        <p:nvSpPr>
          <p:cNvPr id="21" name="Rectangle 20">
            <a:extLst>
              <a:ext uri="{FF2B5EF4-FFF2-40B4-BE49-F238E27FC236}">
                <a16:creationId xmlns:a16="http://schemas.microsoft.com/office/drawing/2014/main" id="{55D6DD88-1FD7-4BA4-AB28-44E626DD2497}"/>
              </a:ext>
            </a:extLst>
          </p:cNvPr>
          <p:cNvSpPr/>
          <p:nvPr/>
        </p:nvSpPr>
        <p:spPr>
          <a:xfrm>
            <a:off x="481863" y="3326660"/>
            <a:ext cx="2642046" cy="653663"/>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dirty="0">
                <a:solidFill>
                  <a:srgbClr val="000000"/>
                </a:solidFill>
                <a:latin typeface="+mn-lt"/>
              </a:rPr>
              <a:t>Virtual</a:t>
            </a:r>
            <a:br>
              <a:rPr lang="en-US" sz="1600" kern="0" dirty="0">
                <a:solidFill>
                  <a:srgbClr val="000000"/>
                </a:solidFill>
                <a:latin typeface="+mn-lt"/>
              </a:rPr>
            </a:br>
            <a:r>
              <a:rPr lang="en-US" sz="1600" kern="0" dirty="0">
                <a:solidFill>
                  <a:srgbClr val="000000"/>
                </a:solidFill>
                <a:latin typeface="+mn-lt"/>
              </a:rPr>
              <a:t>Layer</a:t>
            </a:r>
            <a:endParaRPr lang="en-GB" sz="1600" kern="0" dirty="0">
              <a:solidFill>
                <a:srgbClr val="000000"/>
              </a:solidFill>
              <a:latin typeface="+mn-lt"/>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2003722" y="4635001"/>
            <a:ext cx="1248926" cy="599784"/>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dirty="0">
                <a:solidFill>
                  <a:srgbClr val="FFFFFF"/>
                </a:solidFill>
                <a:latin typeface="+mn-lt"/>
              </a:rPr>
              <a:t>Simulated I/O via Python scripts and stimuli files</a:t>
            </a:r>
            <a:endParaRPr lang="en-US" sz="1400" kern="0" dirty="0">
              <a:solidFill>
                <a:srgbClr val="FFFFFF"/>
              </a:solidFill>
              <a:latin typeface="+mn-lt"/>
            </a:endParaRPr>
          </a:p>
        </p:txBody>
      </p:sp>
      <p:sp>
        <p:nvSpPr>
          <p:cNvPr id="30" name="Down Arrow 26">
            <a:extLst>
              <a:ext uri="{FF2B5EF4-FFF2-40B4-BE49-F238E27FC236}">
                <a16:creationId xmlns:a16="http://schemas.microsoft.com/office/drawing/2014/main" id="{D6981AE9-5DF4-413F-9F55-F18CBA15AB85}"/>
              </a:ext>
            </a:extLst>
          </p:cNvPr>
          <p:cNvSpPr/>
          <p:nvPr/>
        </p:nvSpPr>
        <p:spPr>
          <a:xfrm flipV="1">
            <a:off x="2344931" y="3837796"/>
            <a:ext cx="550606" cy="791844"/>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1277377" y="2362078"/>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IoT/ML Software Platform</a:t>
            </a:r>
          </a:p>
        </p:txBody>
      </p:sp>
      <p:sp>
        <p:nvSpPr>
          <p:cNvPr id="9" name="Text Placeholder 8">
            <a:extLst>
              <a:ext uri="{FF2B5EF4-FFF2-40B4-BE49-F238E27FC236}">
                <a16:creationId xmlns:a16="http://schemas.microsoft.com/office/drawing/2014/main" id="{EC550EB9-5DD0-4254-B622-58A5F764314F}"/>
              </a:ext>
            </a:extLst>
          </p:cNvPr>
          <p:cNvSpPr>
            <a:spLocks noGrp="1"/>
          </p:cNvSpPr>
          <p:nvPr>
            <p:ph type="body" sz="quarter" idx="13"/>
          </p:nvPr>
        </p:nvSpPr>
        <p:spPr>
          <a:xfrm>
            <a:off x="485401" y="680697"/>
            <a:ext cx="11227300" cy="344398"/>
          </a:xfrm>
        </p:spPr>
        <p:txBody>
          <a:bodyPr/>
          <a:lstStyle/>
          <a:p>
            <a:r>
              <a:rPr lang="en-US" sz="1799"/>
              <a:t>Ease-of-Use with Open-CMSIS and Keil Studio; provide evidence of correctness on FVP and real deployment</a:t>
            </a:r>
            <a:endParaRPr lang="en-GB" sz="1799"/>
          </a:p>
        </p:txBody>
      </p:sp>
      <p:sp>
        <p:nvSpPr>
          <p:cNvPr id="29" name="Rectangle 28">
            <a:extLst>
              <a:ext uri="{FF2B5EF4-FFF2-40B4-BE49-F238E27FC236}">
                <a16:creationId xmlns:a16="http://schemas.microsoft.com/office/drawing/2014/main" id="{F3B3B581-DD8B-4457-9CC6-E5B89F229FE9}"/>
              </a:ext>
            </a:extLst>
          </p:cNvPr>
          <p:cNvSpPr/>
          <p:nvPr/>
        </p:nvSpPr>
        <p:spPr>
          <a:xfrm>
            <a:off x="1050942" y="5450454"/>
            <a:ext cx="1060086" cy="299356"/>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Event Log file</a:t>
            </a:r>
            <a:endParaRPr lang="en-US" sz="1400" kern="0">
              <a:solidFill>
                <a:srgbClr val="FFFFFF"/>
              </a:solidFill>
              <a:latin typeface="+mn-lt"/>
            </a:endParaRPr>
          </a:p>
        </p:txBody>
      </p:sp>
      <p:sp>
        <p:nvSpPr>
          <p:cNvPr id="35" name="Down Arrow 26">
            <a:extLst>
              <a:ext uri="{FF2B5EF4-FFF2-40B4-BE49-F238E27FC236}">
                <a16:creationId xmlns:a16="http://schemas.microsoft.com/office/drawing/2014/main" id="{22E10B83-F9E9-4ADC-8692-11AD7842E6F6}"/>
              </a:ext>
            </a:extLst>
          </p:cNvPr>
          <p:cNvSpPr/>
          <p:nvPr/>
        </p:nvSpPr>
        <p:spPr>
          <a:xfrm>
            <a:off x="4355654" y="2994537"/>
            <a:ext cx="510729" cy="2463428"/>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6" name="Rectangle 69">
            <a:extLst>
              <a:ext uri="{FF2B5EF4-FFF2-40B4-BE49-F238E27FC236}">
                <a16:creationId xmlns:a16="http://schemas.microsoft.com/office/drawing/2014/main" id="{86D98D1F-60F2-4E1D-A378-B9D1FC0C69AD}"/>
              </a:ext>
            </a:extLst>
          </p:cNvPr>
          <p:cNvSpPr/>
          <p:nvPr/>
        </p:nvSpPr>
        <p:spPr>
          <a:xfrm>
            <a:off x="4383571" y="1599603"/>
            <a:ext cx="1615871" cy="620170"/>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92193"/>
              <a:gd name="connsiteY0" fmla="*/ 0 h 1689434"/>
              <a:gd name="connsiteX1" fmla="*/ 5685771 w 5792193"/>
              <a:gd name="connsiteY1" fmla="*/ 19366 h 1689434"/>
              <a:gd name="connsiteX2" fmla="*/ 3710007 w 5792193"/>
              <a:gd name="connsiteY2" fmla="*/ 762205 h 1689434"/>
              <a:gd name="connsiteX3" fmla="*/ 3703487 w 5792193"/>
              <a:gd name="connsiteY3" fmla="*/ 1689434 h 1689434"/>
              <a:gd name="connsiteX4" fmla="*/ 6440 w 5792193"/>
              <a:gd name="connsiteY4" fmla="*/ 1663677 h 1689434"/>
              <a:gd name="connsiteX5" fmla="*/ 0 w 5792193"/>
              <a:gd name="connsiteY5" fmla="*/ 0 h 1689434"/>
              <a:gd name="connsiteX0" fmla="*/ 0 w 3710007"/>
              <a:gd name="connsiteY0" fmla="*/ 0 h 1689434"/>
              <a:gd name="connsiteX1" fmla="*/ 3710007 w 3710007"/>
              <a:gd name="connsiteY1" fmla="*/ 762205 h 1689434"/>
              <a:gd name="connsiteX2" fmla="*/ 3703487 w 3710007"/>
              <a:gd name="connsiteY2" fmla="*/ 1689434 h 1689434"/>
              <a:gd name="connsiteX3" fmla="*/ 6440 w 3710007"/>
              <a:gd name="connsiteY3" fmla="*/ 1663677 h 1689434"/>
              <a:gd name="connsiteX4" fmla="*/ 0 w 3710007"/>
              <a:gd name="connsiteY4" fmla="*/ 0 h 1689434"/>
              <a:gd name="connsiteX0" fmla="*/ 0 w 3703773"/>
              <a:gd name="connsiteY0" fmla="*/ 0 h 1689434"/>
              <a:gd name="connsiteX1" fmla="*/ 3696876 w 3703773"/>
              <a:gd name="connsiteY1" fmla="*/ 25633 h 1689434"/>
              <a:gd name="connsiteX2" fmla="*/ 3703487 w 3703773"/>
              <a:gd name="connsiteY2" fmla="*/ 1689434 h 1689434"/>
              <a:gd name="connsiteX3" fmla="*/ 6440 w 3703773"/>
              <a:gd name="connsiteY3" fmla="*/ 1663677 h 1689434"/>
              <a:gd name="connsiteX4" fmla="*/ 0 w 3703773"/>
              <a:gd name="connsiteY4" fmla="*/ 0 h 1689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773" h="1689434">
                <a:moveTo>
                  <a:pt x="0" y="0"/>
                </a:moveTo>
                <a:lnTo>
                  <a:pt x="3696876" y="25633"/>
                </a:lnTo>
                <a:cubicBezTo>
                  <a:pt x="3694703" y="334709"/>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400" kern="0">
                <a:solidFill>
                  <a:schemeClr val="accent2"/>
                </a:solidFill>
                <a:latin typeface="+mn-lt"/>
              </a:rPr>
              <a:t>User Application Code</a:t>
            </a:r>
            <a:endParaRPr lang="en-GB" sz="1400" kern="0">
              <a:solidFill>
                <a:schemeClr val="accent2"/>
              </a:solidFill>
              <a:latin typeface="+mn-lt"/>
            </a:endParaRPr>
          </a:p>
        </p:txBody>
      </p:sp>
      <p:sp>
        <p:nvSpPr>
          <p:cNvPr id="37" name="Rectangle 36">
            <a:extLst>
              <a:ext uri="{FF2B5EF4-FFF2-40B4-BE49-F238E27FC236}">
                <a16:creationId xmlns:a16="http://schemas.microsoft.com/office/drawing/2014/main" id="{5A669410-B835-4523-99D0-752183BAA2D6}"/>
              </a:ext>
            </a:extLst>
          </p:cNvPr>
          <p:cNvSpPr/>
          <p:nvPr/>
        </p:nvSpPr>
        <p:spPr>
          <a:xfrm>
            <a:off x="3589155" y="3330951"/>
            <a:ext cx="2642046" cy="1209106"/>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a:solidFill>
                  <a:srgbClr val="000000"/>
                </a:solidFill>
                <a:latin typeface="+mn-lt"/>
              </a:rPr>
              <a:t>Board</a:t>
            </a:r>
            <a:br>
              <a:rPr lang="en-US" sz="1600" kern="0">
                <a:solidFill>
                  <a:srgbClr val="000000"/>
                </a:solidFill>
                <a:latin typeface="+mn-lt"/>
              </a:rPr>
            </a:br>
            <a:r>
              <a:rPr lang="en-US" sz="1600" kern="0">
                <a:solidFill>
                  <a:srgbClr val="000000"/>
                </a:solidFill>
                <a:latin typeface="+mn-lt"/>
              </a:rPr>
              <a:t>Layer</a:t>
            </a:r>
            <a:endParaRPr lang="en-GB" sz="1600" kern="0">
              <a:solidFill>
                <a:srgbClr val="000000"/>
              </a:solidFill>
              <a:latin typeface="+mn-lt"/>
            </a:endParaRPr>
          </a:p>
        </p:txBody>
      </p:sp>
      <p:sp>
        <p:nvSpPr>
          <p:cNvPr id="43" name="Rectangle 42">
            <a:extLst>
              <a:ext uri="{FF2B5EF4-FFF2-40B4-BE49-F238E27FC236}">
                <a16:creationId xmlns:a16="http://schemas.microsoft.com/office/drawing/2014/main" id="{C9C7FA91-429E-41F1-AA90-90F52594FFDA}"/>
              </a:ext>
            </a:extLst>
          </p:cNvPr>
          <p:cNvSpPr/>
          <p:nvPr/>
        </p:nvSpPr>
        <p:spPr>
          <a:xfrm>
            <a:off x="4384669" y="2366370"/>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IoT/ML Software</a:t>
            </a:r>
          </a:p>
          <a:p>
            <a:pPr algn="ctr" defTabSz="456936" eaLnBrk="1" fontAlgn="auto" hangingPunct="1">
              <a:spcBef>
                <a:spcPts val="0"/>
              </a:spcBef>
              <a:spcAft>
                <a:spcPts val="0"/>
              </a:spcAft>
              <a:defRPr/>
            </a:pPr>
            <a:r>
              <a:rPr lang="en-US" sz="1400" kern="0" dirty="0">
                <a:solidFill>
                  <a:srgbClr val="FFFFFF"/>
                </a:solidFill>
                <a:latin typeface="+mn-lt"/>
              </a:rPr>
              <a:t>Platform</a:t>
            </a:r>
          </a:p>
        </p:txBody>
      </p:sp>
      <p:sp>
        <p:nvSpPr>
          <p:cNvPr id="44" name="Rectangle 43">
            <a:extLst>
              <a:ext uri="{FF2B5EF4-FFF2-40B4-BE49-F238E27FC236}">
                <a16:creationId xmlns:a16="http://schemas.microsoft.com/office/drawing/2014/main" id="{EC1A27E2-367F-4AC2-8C0C-B2F69C3475ED}"/>
              </a:ext>
            </a:extLst>
          </p:cNvPr>
          <p:cNvSpPr/>
          <p:nvPr/>
        </p:nvSpPr>
        <p:spPr>
          <a:xfrm>
            <a:off x="4158234" y="5454746"/>
            <a:ext cx="1060086" cy="299356"/>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Event Log file</a:t>
            </a:r>
            <a:endParaRPr lang="en-US" sz="1400" kern="0">
              <a:solidFill>
                <a:srgbClr val="FFFFFF"/>
              </a:solidFill>
              <a:latin typeface="+mn-lt"/>
            </a:endParaRPr>
          </a:p>
        </p:txBody>
      </p:sp>
      <p:sp>
        <p:nvSpPr>
          <p:cNvPr id="45" name="Rectangle 44">
            <a:extLst>
              <a:ext uri="{FF2B5EF4-FFF2-40B4-BE49-F238E27FC236}">
                <a16:creationId xmlns:a16="http://schemas.microsoft.com/office/drawing/2014/main" id="{619CC135-E062-49A3-8AB0-1BE2E7063EB8}"/>
              </a:ext>
            </a:extLst>
          </p:cNvPr>
          <p:cNvSpPr/>
          <p:nvPr/>
        </p:nvSpPr>
        <p:spPr>
          <a:xfrm>
            <a:off x="4372828" y="3908545"/>
            <a:ext cx="1641629" cy="497140"/>
          </a:xfrm>
          <a:prstGeom prst="rect">
            <a:avLst/>
          </a:prstGeom>
          <a:solidFill>
            <a:srgbClr val="F68A33"/>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Device SDK with configuration</a:t>
            </a:r>
          </a:p>
        </p:txBody>
      </p:sp>
      <p:sp>
        <p:nvSpPr>
          <p:cNvPr id="46" name="Down Arrow 26">
            <a:extLst>
              <a:ext uri="{FF2B5EF4-FFF2-40B4-BE49-F238E27FC236}">
                <a16:creationId xmlns:a16="http://schemas.microsoft.com/office/drawing/2014/main" id="{8B778490-FABE-4976-9933-16400A315E75}"/>
              </a:ext>
            </a:extLst>
          </p:cNvPr>
          <p:cNvSpPr/>
          <p:nvPr/>
        </p:nvSpPr>
        <p:spPr>
          <a:xfrm>
            <a:off x="7894277" y="3011705"/>
            <a:ext cx="510729" cy="2463428"/>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7" name="Rectangle 69">
            <a:extLst>
              <a:ext uri="{FF2B5EF4-FFF2-40B4-BE49-F238E27FC236}">
                <a16:creationId xmlns:a16="http://schemas.microsoft.com/office/drawing/2014/main" id="{75F698CC-5807-4882-97CF-D12368579EA2}"/>
              </a:ext>
            </a:extLst>
          </p:cNvPr>
          <p:cNvSpPr/>
          <p:nvPr/>
        </p:nvSpPr>
        <p:spPr>
          <a:xfrm>
            <a:off x="7922193" y="1616770"/>
            <a:ext cx="1615871" cy="620170"/>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92193"/>
              <a:gd name="connsiteY0" fmla="*/ 0 h 1689434"/>
              <a:gd name="connsiteX1" fmla="*/ 5685771 w 5792193"/>
              <a:gd name="connsiteY1" fmla="*/ 19366 h 1689434"/>
              <a:gd name="connsiteX2" fmla="*/ 3710007 w 5792193"/>
              <a:gd name="connsiteY2" fmla="*/ 762205 h 1689434"/>
              <a:gd name="connsiteX3" fmla="*/ 3703487 w 5792193"/>
              <a:gd name="connsiteY3" fmla="*/ 1689434 h 1689434"/>
              <a:gd name="connsiteX4" fmla="*/ 6440 w 5792193"/>
              <a:gd name="connsiteY4" fmla="*/ 1663677 h 1689434"/>
              <a:gd name="connsiteX5" fmla="*/ 0 w 5792193"/>
              <a:gd name="connsiteY5" fmla="*/ 0 h 1689434"/>
              <a:gd name="connsiteX0" fmla="*/ 0 w 3710007"/>
              <a:gd name="connsiteY0" fmla="*/ 0 h 1689434"/>
              <a:gd name="connsiteX1" fmla="*/ 3710007 w 3710007"/>
              <a:gd name="connsiteY1" fmla="*/ 762205 h 1689434"/>
              <a:gd name="connsiteX2" fmla="*/ 3703487 w 3710007"/>
              <a:gd name="connsiteY2" fmla="*/ 1689434 h 1689434"/>
              <a:gd name="connsiteX3" fmla="*/ 6440 w 3710007"/>
              <a:gd name="connsiteY3" fmla="*/ 1663677 h 1689434"/>
              <a:gd name="connsiteX4" fmla="*/ 0 w 3710007"/>
              <a:gd name="connsiteY4" fmla="*/ 0 h 1689434"/>
              <a:gd name="connsiteX0" fmla="*/ 0 w 3703773"/>
              <a:gd name="connsiteY0" fmla="*/ 0 h 1689434"/>
              <a:gd name="connsiteX1" fmla="*/ 3696876 w 3703773"/>
              <a:gd name="connsiteY1" fmla="*/ 25633 h 1689434"/>
              <a:gd name="connsiteX2" fmla="*/ 3703487 w 3703773"/>
              <a:gd name="connsiteY2" fmla="*/ 1689434 h 1689434"/>
              <a:gd name="connsiteX3" fmla="*/ 6440 w 3703773"/>
              <a:gd name="connsiteY3" fmla="*/ 1663677 h 1689434"/>
              <a:gd name="connsiteX4" fmla="*/ 0 w 3703773"/>
              <a:gd name="connsiteY4" fmla="*/ 0 h 1689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773" h="1689434">
                <a:moveTo>
                  <a:pt x="0" y="0"/>
                </a:moveTo>
                <a:lnTo>
                  <a:pt x="3696876" y="25633"/>
                </a:lnTo>
                <a:cubicBezTo>
                  <a:pt x="3694703" y="334709"/>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400" kern="0">
                <a:solidFill>
                  <a:schemeClr val="accent2"/>
                </a:solidFill>
                <a:latin typeface="+mn-lt"/>
              </a:rPr>
              <a:t>User Application Code</a:t>
            </a:r>
            <a:endParaRPr lang="en-GB" sz="1400" kern="0">
              <a:solidFill>
                <a:schemeClr val="accent2"/>
              </a:solidFill>
              <a:latin typeface="+mn-lt"/>
            </a:endParaRPr>
          </a:p>
        </p:txBody>
      </p:sp>
      <p:sp>
        <p:nvSpPr>
          <p:cNvPr id="48" name="Rectangle 47">
            <a:extLst>
              <a:ext uri="{FF2B5EF4-FFF2-40B4-BE49-F238E27FC236}">
                <a16:creationId xmlns:a16="http://schemas.microsoft.com/office/drawing/2014/main" id="{21C10648-B07A-45B0-9DD1-E144E93D19A5}"/>
              </a:ext>
            </a:extLst>
          </p:cNvPr>
          <p:cNvSpPr/>
          <p:nvPr/>
        </p:nvSpPr>
        <p:spPr>
          <a:xfrm>
            <a:off x="7127778" y="3326660"/>
            <a:ext cx="4320147" cy="1190307"/>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a:solidFill>
                  <a:srgbClr val="000000"/>
                </a:solidFill>
                <a:latin typeface="+mn-lt"/>
              </a:rPr>
              <a:t>Target</a:t>
            </a:r>
            <a:br>
              <a:rPr lang="en-US" sz="1600" kern="0">
                <a:solidFill>
                  <a:srgbClr val="000000"/>
                </a:solidFill>
                <a:latin typeface="+mn-lt"/>
              </a:rPr>
            </a:br>
            <a:r>
              <a:rPr lang="en-US" sz="1600" kern="0">
                <a:solidFill>
                  <a:srgbClr val="000000"/>
                </a:solidFill>
                <a:latin typeface="+mn-lt"/>
              </a:rPr>
              <a:t>Layer</a:t>
            </a:r>
            <a:endParaRPr lang="en-GB" sz="1600" kern="0">
              <a:solidFill>
                <a:srgbClr val="000000"/>
              </a:solidFill>
              <a:latin typeface="+mn-lt"/>
            </a:endParaRPr>
          </a:p>
        </p:txBody>
      </p:sp>
      <p:sp>
        <p:nvSpPr>
          <p:cNvPr id="54" name="Rectangle 53">
            <a:extLst>
              <a:ext uri="{FF2B5EF4-FFF2-40B4-BE49-F238E27FC236}">
                <a16:creationId xmlns:a16="http://schemas.microsoft.com/office/drawing/2014/main" id="{6ECC9839-F281-43A8-B7C0-6837DA108860}"/>
              </a:ext>
            </a:extLst>
          </p:cNvPr>
          <p:cNvSpPr/>
          <p:nvPr/>
        </p:nvSpPr>
        <p:spPr>
          <a:xfrm>
            <a:off x="7923291" y="2383538"/>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IoT/ML Software Platform</a:t>
            </a:r>
          </a:p>
        </p:txBody>
      </p:sp>
      <p:sp>
        <p:nvSpPr>
          <p:cNvPr id="55" name="Rectangle 54">
            <a:extLst>
              <a:ext uri="{FF2B5EF4-FFF2-40B4-BE49-F238E27FC236}">
                <a16:creationId xmlns:a16="http://schemas.microsoft.com/office/drawing/2014/main" id="{9633B4D3-C7B0-4A21-B82D-04D7D241C169}"/>
              </a:ext>
            </a:extLst>
          </p:cNvPr>
          <p:cNvSpPr/>
          <p:nvPr/>
        </p:nvSpPr>
        <p:spPr>
          <a:xfrm>
            <a:off x="7696856" y="5471914"/>
            <a:ext cx="1060086" cy="299356"/>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Event Log file</a:t>
            </a:r>
            <a:endParaRPr lang="en-US" sz="1400" kern="0">
              <a:solidFill>
                <a:srgbClr val="FFFFFF"/>
              </a:solidFill>
              <a:latin typeface="+mn-lt"/>
            </a:endParaRPr>
          </a:p>
        </p:txBody>
      </p:sp>
      <p:sp>
        <p:nvSpPr>
          <p:cNvPr id="56" name="Rectangle 55">
            <a:extLst>
              <a:ext uri="{FF2B5EF4-FFF2-40B4-BE49-F238E27FC236}">
                <a16:creationId xmlns:a16="http://schemas.microsoft.com/office/drawing/2014/main" id="{ED67CA96-B941-403E-9ADC-A35569AB7406}"/>
              </a:ext>
            </a:extLst>
          </p:cNvPr>
          <p:cNvSpPr/>
          <p:nvPr/>
        </p:nvSpPr>
        <p:spPr>
          <a:xfrm>
            <a:off x="7911449" y="3925713"/>
            <a:ext cx="3414159" cy="445644"/>
          </a:xfrm>
          <a:prstGeom prst="rect">
            <a:avLst/>
          </a:prstGeom>
          <a:solidFill>
            <a:srgbClr val="F68A33"/>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Device SDK with configuration</a:t>
            </a:r>
          </a:p>
        </p:txBody>
      </p:sp>
      <p:sp>
        <p:nvSpPr>
          <p:cNvPr id="58" name="Rectangle 57">
            <a:extLst>
              <a:ext uri="{FF2B5EF4-FFF2-40B4-BE49-F238E27FC236}">
                <a16:creationId xmlns:a16="http://schemas.microsoft.com/office/drawing/2014/main" id="{6C1230B8-E203-4042-AF55-D32483C9D066}"/>
              </a:ext>
            </a:extLst>
          </p:cNvPr>
          <p:cNvSpPr/>
          <p:nvPr/>
        </p:nvSpPr>
        <p:spPr>
          <a:xfrm>
            <a:off x="9704404" y="2394268"/>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More Software</a:t>
            </a:r>
          </a:p>
        </p:txBody>
      </p:sp>
      <p:sp>
        <p:nvSpPr>
          <p:cNvPr id="59" name="Rectangle 58">
            <a:extLst>
              <a:ext uri="{FF2B5EF4-FFF2-40B4-BE49-F238E27FC236}">
                <a16:creationId xmlns:a16="http://schemas.microsoft.com/office/drawing/2014/main" id="{8FD327DA-C1EC-427F-A747-4D6C08D693EF}"/>
              </a:ext>
            </a:extLst>
          </p:cNvPr>
          <p:cNvSpPr/>
          <p:nvPr/>
        </p:nvSpPr>
        <p:spPr>
          <a:xfrm>
            <a:off x="9688769" y="3416125"/>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More Drivers</a:t>
            </a:r>
            <a:endParaRPr lang="en-US" sz="1300" kern="0">
              <a:solidFill>
                <a:srgbClr val="FFFFFF"/>
              </a:solidFill>
              <a:latin typeface="+mn-lt"/>
            </a:endParaRPr>
          </a:p>
        </p:txBody>
      </p:sp>
      <p:sp>
        <p:nvSpPr>
          <p:cNvPr id="60" name="Down Arrow 26">
            <a:extLst>
              <a:ext uri="{FF2B5EF4-FFF2-40B4-BE49-F238E27FC236}">
                <a16:creationId xmlns:a16="http://schemas.microsoft.com/office/drawing/2014/main" id="{A0F2D0B9-502B-4EAF-BA37-DE49DDC1ACA9}"/>
              </a:ext>
            </a:extLst>
          </p:cNvPr>
          <p:cNvSpPr/>
          <p:nvPr/>
        </p:nvSpPr>
        <p:spPr>
          <a:xfrm flipV="1">
            <a:off x="2349223" y="2985866"/>
            <a:ext cx="550606" cy="420602"/>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1268179" y="3396016"/>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dirty="0">
                <a:solidFill>
                  <a:srgbClr val="FFFFFF"/>
                </a:solidFill>
                <a:latin typeface="+mn-lt"/>
              </a:rPr>
              <a:t>Virtual Drivers</a:t>
            </a:r>
            <a:endParaRPr lang="en-US" sz="1300" kern="0" dirty="0">
              <a:solidFill>
                <a:srgbClr val="FFFFFF"/>
              </a:solidFill>
              <a:latin typeface="+mn-lt"/>
            </a:endParaRPr>
          </a:p>
        </p:txBody>
      </p:sp>
      <p:sp>
        <p:nvSpPr>
          <p:cNvPr id="61" name="Down Arrow 26">
            <a:extLst>
              <a:ext uri="{FF2B5EF4-FFF2-40B4-BE49-F238E27FC236}">
                <a16:creationId xmlns:a16="http://schemas.microsoft.com/office/drawing/2014/main" id="{323A53A6-1F08-4F2E-A8CC-6ACFFACD7500}"/>
              </a:ext>
            </a:extLst>
          </p:cNvPr>
          <p:cNvSpPr/>
          <p:nvPr/>
        </p:nvSpPr>
        <p:spPr>
          <a:xfrm flipV="1">
            <a:off x="5443640" y="2989086"/>
            <a:ext cx="550606" cy="420602"/>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2" name="Rectangle 41">
            <a:extLst>
              <a:ext uri="{FF2B5EF4-FFF2-40B4-BE49-F238E27FC236}">
                <a16:creationId xmlns:a16="http://schemas.microsoft.com/office/drawing/2014/main" id="{CB19A037-6D86-405B-AF5F-CE7A837BA992}"/>
              </a:ext>
            </a:extLst>
          </p:cNvPr>
          <p:cNvSpPr/>
          <p:nvPr/>
        </p:nvSpPr>
        <p:spPr>
          <a:xfrm>
            <a:off x="4375471" y="340030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HW Drivers</a:t>
            </a:r>
            <a:endParaRPr lang="en-US" sz="1300" kern="0">
              <a:solidFill>
                <a:srgbClr val="FFFFFF"/>
              </a:solidFill>
              <a:latin typeface="+mn-lt"/>
            </a:endParaRPr>
          </a:p>
        </p:txBody>
      </p:sp>
      <p:sp>
        <p:nvSpPr>
          <p:cNvPr id="62" name="Down Arrow 26">
            <a:extLst>
              <a:ext uri="{FF2B5EF4-FFF2-40B4-BE49-F238E27FC236}">
                <a16:creationId xmlns:a16="http://schemas.microsoft.com/office/drawing/2014/main" id="{78FA4569-108D-4DA7-95F2-9459F5366872}"/>
              </a:ext>
            </a:extLst>
          </p:cNvPr>
          <p:cNvSpPr/>
          <p:nvPr/>
        </p:nvSpPr>
        <p:spPr>
          <a:xfrm flipV="1">
            <a:off x="5447932" y="4405685"/>
            <a:ext cx="475499" cy="314086"/>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8" name="Rectangle 37">
            <a:extLst>
              <a:ext uri="{FF2B5EF4-FFF2-40B4-BE49-F238E27FC236}">
                <a16:creationId xmlns:a16="http://schemas.microsoft.com/office/drawing/2014/main" id="{154115F1-C80D-4CF9-AFCE-230EAEB24C8B}"/>
              </a:ext>
            </a:extLst>
          </p:cNvPr>
          <p:cNvSpPr/>
          <p:nvPr/>
        </p:nvSpPr>
        <p:spPr>
          <a:xfrm>
            <a:off x="5111014" y="4639293"/>
            <a:ext cx="1248926" cy="599784"/>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Real I/O via test equipment</a:t>
            </a:r>
            <a:endParaRPr lang="en-US" sz="1400" kern="0">
              <a:solidFill>
                <a:srgbClr val="FFFFFF"/>
              </a:solidFill>
              <a:latin typeface="+mn-lt"/>
            </a:endParaRPr>
          </a:p>
        </p:txBody>
      </p:sp>
      <p:sp>
        <p:nvSpPr>
          <p:cNvPr id="69" name="Down Arrow 26">
            <a:extLst>
              <a:ext uri="{FF2B5EF4-FFF2-40B4-BE49-F238E27FC236}">
                <a16:creationId xmlns:a16="http://schemas.microsoft.com/office/drawing/2014/main" id="{24A5430A-19C7-440E-8828-9C09D907B757}"/>
              </a:ext>
            </a:extLst>
          </p:cNvPr>
          <p:cNvSpPr/>
          <p:nvPr/>
        </p:nvSpPr>
        <p:spPr>
          <a:xfrm flipV="1">
            <a:off x="8924323" y="3008398"/>
            <a:ext cx="550606" cy="420602"/>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73" name="Down Arrow 26">
            <a:extLst>
              <a:ext uri="{FF2B5EF4-FFF2-40B4-BE49-F238E27FC236}">
                <a16:creationId xmlns:a16="http://schemas.microsoft.com/office/drawing/2014/main" id="{72C96718-5402-4EB8-BB26-3218AFE2C5BD}"/>
              </a:ext>
            </a:extLst>
          </p:cNvPr>
          <p:cNvSpPr/>
          <p:nvPr/>
        </p:nvSpPr>
        <p:spPr>
          <a:xfrm flipV="1">
            <a:off x="8928614" y="4371057"/>
            <a:ext cx="550606" cy="368026"/>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9" name="Rectangle 48">
            <a:extLst>
              <a:ext uri="{FF2B5EF4-FFF2-40B4-BE49-F238E27FC236}">
                <a16:creationId xmlns:a16="http://schemas.microsoft.com/office/drawing/2014/main" id="{BE201CEC-018B-4522-931B-7FCCF046ABC2}"/>
              </a:ext>
            </a:extLst>
          </p:cNvPr>
          <p:cNvSpPr/>
          <p:nvPr/>
        </p:nvSpPr>
        <p:spPr>
          <a:xfrm>
            <a:off x="8649636" y="4656460"/>
            <a:ext cx="1248926" cy="599784"/>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Real I/O via </a:t>
            </a:r>
            <a:br>
              <a:rPr lang="en-US" sz="1200" kern="0">
                <a:solidFill>
                  <a:srgbClr val="FFFFFF"/>
                </a:solidFill>
                <a:latin typeface="+mn-lt"/>
              </a:rPr>
            </a:br>
            <a:r>
              <a:rPr lang="en-US" sz="1200" kern="0">
                <a:solidFill>
                  <a:srgbClr val="FFFFFF"/>
                </a:solidFill>
                <a:latin typeface="+mn-lt"/>
              </a:rPr>
              <a:t>user peripherals</a:t>
            </a:r>
            <a:endParaRPr lang="en-US" sz="1400" kern="0">
              <a:solidFill>
                <a:srgbClr val="FFFFFF"/>
              </a:solidFill>
              <a:latin typeface="+mn-lt"/>
            </a:endParaRPr>
          </a:p>
        </p:txBody>
      </p:sp>
      <p:sp>
        <p:nvSpPr>
          <p:cNvPr id="52" name="Rectangle 51">
            <a:extLst>
              <a:ext uri="{FF2B5EF4-FFF2-40B4-BE49-F238E27FC236}">
                <a16:creationId xmlns:a16="http://schemas.microsoft.com/office/drawing/2014/main" id="{48EC2F1A-B484-4E6A-BEF8-56E4F520752E}"/>
              </a:ext>
            </a:extLst>
          </p:cNvPr>
          <p:cNvSpPr/>
          <p:nvPr/>
        </p:nvSpPr>
        <p:spPr>
          <a:xfrm>
            <a:off x="7914093" y="3417475"/>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HW Drivers</a:t>
            </a:r>
            <a:endParaRPr lang="en-US" sz="1300" kern="0">
              <a:solidFill>
                <a:srgbClr val="FFFFFF"/>
              </a:solidFill>
              <a:latin typeface="+mn-lt"/>
            </a:endParaRPr>
          </a:p>
        </p:txBody>
      </p:sp>
      <p:sp>
        <p:nvSpPr>
          <p:cNvPr id="3" name="TextBox 2">
            <a:extLst>
              <a:ext uri="{FF2B5EF4-FFF2-40B4-BE49-F238E27FC236}">
                <a16:creationId xmlns:a16="http://schemas.microsoft.com/office/drawing/2014/main" id="{5AD9F1E1-C880-4201-B5C3-541DAF9AC2B2}"/>
              </a:ext>
            </a:extLst>
          </p:cNvPr>
          <p:cNvSpPr txBox="1"/>
          <p:nvPr/>
        </p:nvSpPr>
        <p:spPr>
          <a:xfrm>
            <a:off x="480890" y="1211194"/>
            <a:ext cx="5879050" cy="193899"/>
          </a:xfrm>
          <a:prstGeom prst="rect">
            <a:avLst/>
          </a:prstGeom>
          <a:solidFill>
            <a:schemeClr val="bg1">
              <a:lumMod val="95000"/>
            </a:schemeClr>
          </a:solidFill>
        </p:spPr>
        <p:txBody>
          <a:bodyPr wrap="square" lIns="0" tIns="0" rIns="0" bIns="0" rtlCol="0">
            <a:spAutoFit/>
          </a:bodyPr>
          <a:lstStyle/>
          <a:p>
            <a:pPr algn="ctr" defTabSz="914126" eaLnBrk="1" hangingPunct="1">
              <a:lnSpc>
                <a:spcPct val="90000"/>
              </a:lnSpc>
              <a:spcBef>
                <a:spcPts val="0"/>
              </a:spcBef>
              <a:spcAft>
                <a:spcPts val="600"/>
              </a:spcAft>
            </a:pPr>
            <a:r>
              <a:rPr lang="en-US" sz="1400" dirty="0">
                <a:solidFill>
                  <a:schemeClr val="tx2"/>
                </a:solidFill>
                <a:latin typeface="+mn-lt"/>
                <a:ea typeface="+mn-ea"/>
              </a:rPr>
              <a:t>Unit &amp; Integration Testing on FVPs or Physical Hardware Boards</a:t>
            </a:r>
            <a:endParaRPr lang="en-GB" sz="1400" dirty="0">
              <a:solidFill>
                <a:schemeClr val="tx2"/>
              </a:solidFill>
              <a:latin typeface="+mn-lt"/>
              <a:ea typeface="+mn-ea"/>
            </a:endParaRPr>
          </a:p>
        </p:txBody>
      </p:sp>
      <p:sp>
        <p:nvSpPr>
          <p:cNvPr id="74" name="TextBox 73">
            <a:extLst>
              <a:ext uri="{FF2B5EF4-FFF2-40B4-BE49-F238E27FC236}">
                <a16:creationId xmlns:a16="http://schemas.microsoft.com/office/drawing/2014/main" id="{DF5377C6-2C92-4C75-A091-234F4C553784}"/>
              </a:ext>
            </a:extLst>
          </p:cNvPr>
          <p:cNvSpPr txBox="1"/>
          <p:nvPr/>
        </p:nvSpPr>
        <p:spPr>
          <a:xfrm>
            <a:off x="7159781" y="1212465"/>
            <a:ext cx="4320147" cy="193899"/>
          </a:xfrm>
          <a:prstGeom prst="rect">
            <a:avLst/>
          </a:prstGeom>
          <a:solidFill>
            <a:schemeClr val="bg1">
              <a:lumMod val="95000"/>
            </a:schemeClr>
          </a:solidFill>
        </p:spPr>
        <p:txBody>
          <a:bodyPr wrap="square" lIns="0" tIns="0" rIns="0" bIns="0" rtlCol="0">
            <a:spAutoFit/>
          </a:bodyPr>
          <a:lstStyle/>
          <a:p>
            <a:pPr algn="ctr" defTabSz="914126" eaLnBrk="1" hangingPunct="1">
              <a:lnSpc>
                <a:spcPct val="90000"/>
              </a:lnSpc>
              <a:spcBef>
                <a:spcPts val="0"/>
              </a:spcBef>
              <a:spcAft>
                <a:spcPts val="600"/>
              </a:spcAft>
            </a:pPr>
            <a:r>
              <a:rPr lang="en-US" sz="1400" dirty="0">
                <a:solidFill>
                  <a:schemeClr val="tx2"/>
                </a:solidFill>
                <a:latin typeface="+mn-lt"/>
                <a:ea typeface="+mn-ea"/>
              </a:rPr>
              <a:t>Deployment and System Testing on Production Hardware</a:t>
            </a:r>
            <a:endParaRPr lang="en-GB" sz="1400" dirty="0">
              <a:solidFill>
                <a:schemeClr val="tx2"/>
              </a:solidFill>
              <a:latin typeface="+mn-lt"/>
              <a:ea typeface="+mn-ea"/>
            </a:endParaRPr>
          </a:p>
        </p:txBody>
      </p:sp>
      <p:sp>
        <p:nvSpPr>
          <p:cNvPr id="75" name="TextBox 74">
            <a:extLst>
              <a:ext uri="{FF2B5EF4-FFF2-40B4-BE49-F238E27FC236}">
                <a16:creationId xmlns:a16="http://schemas.microsoft.com/office/drawing/2014/main" id="{D1E74628-B277-4265-ABC1-B22C9F02215C}"/>
              </a:ext>
            </a:extLst>
          </p:cNvPr>
          <p:cNvSpPr txBox="1"/>
          <p:nvPr/>
        </p:nvSpPr>
        <p:spPr>
          <a:xfrm>
            <a:off x="902172" y="5927930"/>
            <a:ext cx="8417683" cy="193899"/>
          </a:xfrm>
          <a:prstGeom prst="rect">
            <a:avLst/>
          </a:prstGeom>
          <a:noFill/>
        </p:spPr>
        <p:txBody>
          <a:bodyPr wrap="square" lIns="0" tIns="0" rIns="0" bIns="0" rtlCol="0">
            <a:spAutoFit/>
          </a:bodyPr>
          <a:lstStyle/>
          <a:p>
            <a:pPr algn="ctr" defTabSz="914126" eaLnBrk="1" hangingPunct="1">
              <a:lnSpc>
                <a:spcPct val="90000"/>
              </a:lnSpc>
              <a:spcBef>
                <a:spcPts val="0"/>
              </a:spcBef>
              <a:spcAft>
                <a:spcPts val="600"/>
              </a:spcAft>
            </a:pPr>
            <a:r>
              <a:rPr lang="en-US" sz="1400" dirty="0">
                <a:solidFill>
                  <a:schemeClr val="tx2"/>
                </a:solidFill>
                <a:latin typeface="+mn-lt"/>
                <a:ea typeface="+mn-ea"/>
              </a:rPr>
              <a:t>Essential the same event logs are generated across the different deployments. This ensures correctness.</a:t>
            </a:r>
            <a:endParaRPr lang="en-US" sz="1400" i="1" dirty="0">
              <a:solidFill>
                <a:schemeClr val="tx2"/>
              </a:solidFill>
              <a:latin typeface="+mn-lt"/>
              <a:ea typeface="+mn-ea"/>
            </a:endParaRPr>
          </a:p>
        </p:txBody>
      </p:sp>
    </p:spTree>
    <p:extLst>
      <p:ext uri="{BB962C8B-B14F-4D97-AF65-F5344CB8AC3E}">
        <p14:creationId xmlns:p14="http://schemas.microsoft.com/office/powerpoint/2010/main" val="2318934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1FDFE44-E848-4BDE-B5F6-9264A0D50477}"/>
              </a:ext>
            </a:extLst>
          </p:cNvPr>
          <p:cNvSpPr/>
          <p:nvPr/>
        </p:nvSpPr>
        <p:spPr>
          <a:xfrm>
            <a:off x="2734043" y="1794766"/>
            <a:ext cx="5587208" cy="1701714"/>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685771"/>
              <a:gd name="connsiteY0" fmla="*/ 0 h 1689434"/>
              <a:gd name="connsiteX1" fmla="*/ 5685771 w 5685771"/>
              <a:gd name="connsiteY1" fmla="*/ 19366 h 1689434"/>
              <a:gd name="connsiteX2" fmla="*/ 5675972 w 5685771"/>
              <a:gd name="connsiteY2" fmla="*/ 770012 h 1689434"/>
              <a:gd name="connsiteX3" fmla="*/ 3710007 w 5685771"/>
              <a:gd name="connsiteY3" fmla="*/ 762205 h 1689434"/>
              <a:gd name="connsiteX4" fmla="*/ 3703487 w 5685771"/>
              <a:gd name="connsiteY4" fmla="*/ 1689434 h 1689434"/>
              <a:gd name="connsiteX5" fmla="*/ 6440 w 5685771"/>
              <a:gd name="connsiteY5" fmla="*/ 1663677 h 1689434"/>
              <a:gd name="connsiteX6" fmla="*/ 0 w 5685771"/>
              <a:gd name="connsiteY6" fmla="*/ 0 h 1689434"/>
              <a:gd name="connsiteX0" fmla="*/ 0 w 5698001"/>
              <a:gd name="connsiteY0" fmla="*/ 0 h 1689434"/>
              <a:gd name="connsiteX1" fmla="*/ 5685771 w 5698001"/>
              <a:gd name="connsiteY1" fmla="*/ 19366 h 1689434"/>
              <a:gd name="connsiteX2" fmla="*/ 5698001 w 5698001"/>
              <a:gd name="connsiteY2" fmla="*/ 770012 h 1689434"/>
              <a:gd name="connsiteX3" fmla="*/ 3710007 w 5698001"/>
              <a:gd name="connsiteY3" fmla="*/ 762205 h 1689434"/>
              <a:gd name="connsiteX4" fmla="*/ 3703487 w 5698001"/>
              <a:gd name="connsiteY4" fmla="*/ 1689434 h 1689434"/>
              <a:gd name="connsiteX5" fmla="*/ 6440 w 5698001"/>
              <a:gd name="connsiteY5" fmla="*/ 1663677 h 1689434"/>
              <a:gd name="connsiteX6" fmla="*/ 0 w 5698001"/>
              <a:gd name="connsiteY6" fmla="*/ 0 h 16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001" h="1689434">
                <a:moveTo>
                  <a:pt x="0" y="0"/>
                </a:moveTo>
                <a:lnTo>
                  <a:pt x="5685771" y="19366"/>
                </a:lnTo>
                <a:lnTo>
                  <a:pt x="5698001" y="770012"/>
                </a:lnTo>
                <a:lnTo>
                  <a:pt x="3710007" y="762205"/>
                </a:lnTo>
                <a:cubicBezTo>
                  <a:pt x="3707834" y="1071281"/>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600" kern="0">
                <a:solidFill>
                  <a:schemeClr val="accent2"/>
                </a:solidFill>
                <a:latin typeface="+mn-lt"/>
              </a:rPr>
              <a:t>User Application Code</a:t>
            </a:r>
            <a:endParaRPr lang="en-GB" sz="1600" kern="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69383"/>
            <a:ext cx="11227300" cy="512562"/>
          </a:xfrm>
        </p:spPr>
        <p:txBody>
          <a:bodyPr/>
          <a:lstStyle/>
          <a:p>
            <a:r>
              <a:rPr lang="en-US" sz="3198"/>
              <a:t>IoT/ML SW Platform – for FVP or Real Hardware</a:t>
            </a:r>
          </a:p>
        </p:txBody>
      </p:sp>
      <p:sp>
        <p:nvSpPr>
          <p:cNvPr id="21" name="Rectangle 20">
            <a:extLst>
              <a:ext uri="{FF2B5EF4-FFF2-40B4-BE49-F238E27FC236}">
                <a16:creationId xmlns:a16="http://schemas.microsoft.com/office/drawing/2014/main" id="{55D6DD88-1FD7-4BA4-AB28-44E626DD2497}"/>
              </a:ext>
            </a:extLst>
          </p:cNvPr>
          <p:cNvSpPr/>
          <p:nvPr/>
        </p:nvSpPr>
        <p:spPr>
          <a:xfrm>
            <a:off x="755082" y="3667747"/>
            <a:ext cx="7640235" cy="653663"/>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a:solidFill>
                  <a:srgbClr val="000000"/>
                </a:solidFill>
                <a:latin typeface="+mn-lt"/>
              </a:rPr>
              <a:t>FVP</a:t>
            </a:r>
            <a:br>
              <a:rPr lang="en-US" sz="1600" kern="0">
                <a:solidFill>
                  <a:srgbClr val="000000"/>
                </a:solidFill>
                <a:latin typeface="+mn-lt"/>
              </a:rPr>
            </a:br>
            <a:r>
              <a:rPr lang="en-US" sz="1600" kern="0">
                <a:solidFill>
                  <a:srgbClr val="000000"/>
                </a:solidFill>
                <a:latin typeface="+mn-lt"/>
              </a:rPr>
              <a:t>Layer</a:t>
            </a:r>
            <a:endParaRPr lang="en-GB" sz="1600" kern="0">
              <a:solidFill>
                <a:srgbClr val="000000"/>
              </a:solidFill>
              <a:latin typeface="+mn-lt"/>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2808818" y="4918151"/>
            <a:ext cx="1645062" cy="664162"/>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LEDs, Push buttons</a:t>
            </a:r>
            <a:endParaRPr lang="en-US" sz="1400" kern="0">
              <a:solidFill>
                <a:srgbClr val="FFFFFF"/>
              </a:solidFill>
              <a:latin typeface="+mn-lt"/>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051332" y="3229491"/>
            <a:ext cx="1160347" cy="1688660"/>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2822512" y="3737102"/>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Demo I/O-Driver</a:t>
            </a:r>
            <a:endParaRPr lang="en-US" sz="1200" kern="0" dirty="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998721" y="1898584"/>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990413" y="2481097"/>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4676691" y="4880061"/>
            <a:ext cx="1645063" cy="715128"/>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a:solidFill>
                  <a:srgbClr val="FFFFFF"/>
                </a:solidFill>
                <a:latin typeface="+mn-lt"/>
              </a:rPr>
              <a:t>Input stimuli for</a:t>
            </a:r>
          </a:p>
          <a:p>
            <a:pPr defTabSz="456936" eaLnBrk="1" fontAlgn="auto" hangingPunct="1">
              <a:spcBef>
                <a:spcPts val="0"/>
              </a:spcBef>
              <a:spcAft>
                <a:spcPts val="0"/>
              </a:spcAft>
              <a:defRPr/>
            </a:pPr>
            <a:r>
              <a:rPr lang="en-US" sz="1200" kern="0">
                <a:solidFill>
                  <a:srgbClr val="FFFFFF"/>
                </a:solidFill>
                <a:latin typeface="+mn-lt"/>
              </a:rPr>
              <a:t>Audio, Video, Sensors</a:t>
            </a:r>
          </a:p>
        </p:txBody>
      </p:sp>
      <p:sp>
        <p:nvSpPr>
          <p:cNvPr id="33" name="Down Arrow 28">
            <a:extLst>
              <a:ext uri="{FF2B5EF4-FFF2-40B4-BE49-F238E27FC236}">
                <a16:creationId xmlns:a16="http://schemas.microsoft.com/office/drawing/2014/main" id="{0CA77243-2CE9-4FEA-94E0-244BC67E78BD}"/>
              </a:ext>
            </a:extLst>
          </p:cNvPr>
          <p:cNvSpPr/>
          <p:nvPr/>
        </p:nvSpPr>
        <p:spPr>
          <a:xfrm>
            <a:off x="4904967" y="3159660"/>
            <a:ext cx="1160347" cy="1720402"/>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6799624" y="2492191"/>
            <a:ext cx="1160347" cy="1270563"/>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7" name="Rectangle 56">
            <a:extLst>
              <a:ext uri="{FF2B5EF4-FFF2-40B4-BE49-F238E27FC236}">
                <a16:creationId xmlns:a16="http://schemas.microsoft.com/office/drawing/2014/main" id="{FF34C054-3990-4B0A-859E-05019391FA26}"/>
              </a:ext>
            </a:extLst>
          </p:cNvPr>
          <p:cNvSpPr/>
          <p:nvPr/>
        </p:nvSpPr>
        <p:spPr>
          <a:xfrm>
            <a:off x="4612746" y="3742448"/>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Data-Streaming</a:t>
            </a:r>
            <a:br>
              <a:rPr lang="en-US" sz="1400" kern="0">
                <a:solidFill>
                  <a:srgbClr val="FFFFFF"/>
                </a:solidFill>
                <a:latin typeface="+mn-lt"/>
              </a:rPr>
            </a:br>
            <a:r>
              <a:rPr lang="en-US" sz="1400" kern="0">
                <a:solidFill>
                  <a:srgbClr val="FFFFFF"/>
                </a:solidFill>
                <a:latin typeface="+mn-lt"/>
              </a:rPr>
              <a:t>Driver</a:t>
            </a:r>
            <a:endParaRPr lang="en-US" sz="1200" kern="0">
              <a:solidFill>
                <a:srgbClr val="FFFFFF"/>
              </a:solidFill>
              <a:latin typeface="+mn-lt"/>
            </a:endParaRPr>
          </a:p>
        </p:txBody>
      </p:sp>
      <p:sp>
        <p:nvSpPr>
          <p:cNvPr id="64" name="TextBox 63">
            <a:extLst>
              <a:ext uri="{FF2B5EF4-FFF2-40B4-BE49-F238E27FC236}">
                <a16:creationId xmlns:a16="http://schemas.microsoft.com/office/drawing/2014/main" id="{E6AE87CE-C7E3-4059-B2F7-3E421B34CA4F}"/>
              </a:ext>
            </a:extLst>
          </p:cNvPr>
          <p:cNvSpPr txBox="1"/>
          <p:nvPr/>
        </p:nvSpPr>
        <p:spPr>
          <a:xfrm>
            <a:off x="6577381" y="2518658"/>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100"/>
              <a:t>BSD-Socket</a:t>
            </a:r>
            <a:endParaRPr lang="en-GB" sz="1400">
              <a:solidFill>
                <a:schemeClr val="accent1"/>
              </a:solidFill>
              <a:latin typeface="+mn-lt"/>
              <a:ea typeface="+mn-ea"/>
            </a:endParaRPr>
          </a:p>
        </p:txBody>
      </p:sp>
      <p:sp>
        <p:nvSpPr>
          <p:cNvPr id="65" name="Rectangle 64">
            <a:extLst>
              <a:ext uri="{FF2B5EF4-FFF2-40B4-BE49-F238E27FC236}">
                <a16:creationId xmlns:a16="http://schemas.microsoft.com/office/drawing/2014/main" id="{B277B62A-660E-423C-88FA-D779BD39AD6E}"/>
              </a:ext>
            </a:extLst>
          </p:cNvPr>
          <p:cNvSpPr/>
          <p:nvPr/>
        </p:nvSpPr>
        <p:spPr>
          <a:xfrm>
            <a:off x="6548992" y="3755144"/>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Ethernet-Driver</a:t>
            </a:r>
            <a:endParaRPr lang="en-US" sz="1200" kern="0">
              <a:solidFill>
                <a:srgbClr val="FFFFFF"/>
              </a:solidFill>
              <a:latin typeface="+mn-lt"/>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2831710" y="2703165"/>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or test</a:t>
            </a:r>
            <a:br>
              <a:rPr lang="en-US" sz="1400" kern="0">
                <a:solidFill>
                  <a:srgbClr val="FFFFFF"/>
                </a:solidFill>
                <a:latin typeface="+mn-lt"/>
              </a:rPr>
            </a:br>
            <a:r>
              <a:rPr lang="en-US" sz="1400" kern="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4628292" y="2696816"/>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i.e. Voice</a:t>
            </a:r>
            <a:br>
              <a:rPr lang="en-US" sz="1400" kern="0">
                <a:solidFill>
                  <a:srgbClr val="FFFFFF"/>
                </a:solidFill>
                <a:latin typeface="+mn-lt"/>
              </a:rPr>
            </a:br>
            <a:r>
              <a:rPr lang="en-US" sz="1400" kern="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6825017" y="4202056"/>
            <a:ext cx="1160347" cy="690705"/>
          </a:xfrm>
          <a:prstGeom prst="downArrow">
            <a:avLst>
              <a:gd name="adj1" fmla="val 50000"/>
              <a:gd name="adj2" fmla="val 38156"/>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3" name="Rectangle 62">
            <a:extLst>
              <a:ext uri="{FF2B5EF4-FFF2-40B4-BE49-F238E27FC236}">
                <a16:creationId xmlns:a16="http://schemas.microsoft.com/office/drawing/2014/main" id="{8C0AA59E-D4DA-4341-ADC1-325DECB83E09}"/>
              </a:ext>
            </a:extLst>
          </p:cNvPr>
          <p:cNvSpPr/>
          <p:nvPr/>
        </p:nvSpPr>
        <p:spPr>
          <a:xfrm>
            <a:off x="6570886" y="2690468"/>
            <a:ext cx="1645062" cy="623901"/>
          </a:xfrm>
          <a:prstGeom prst="rect">
            <a:avLst/>
          </a:prstGeom>
          <a:solidFill>
            <a:schemeClr val="accent3">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TCP/IP Stack with Security</a:t>
            </a:r>
          </a:p>
        </p:txBody>
      </p:sp>
      <p:sp>
        <p:nvSpPr>
          <p:cNvPr id="9" name="Text Placeholder 8">
            <a:extLst>
              <a:ext uri="{FF2B5EF4-FFF2-40B4-BE49-F238E27FC236}">
                <a16:creationId xmlns:a16="http://schemas.microsoft.com/office/drawing/2014/main" id="{EC550EB9-5DD0-4254-B622-58A5F764314F}"/>
              </a:ext>
            </a:extLst>
          </p:cNvPr>
          <p:cNvSpPr>
            <a:spLocks noGrp="1"/>
          </p:cNvSpPr>
          <p:nvPr>
            <p:ph type="body" sz="quarter" idx="13"/>
          </p:nvPr>
        </p:nvSpPr>
        <p:spPr>
          <a:xfrm>
            <a:off x="485401" y="735697"/>
            <a:ext cx="11227300" cy="344398"/>
          </a:xfrm>
        </p:spPr>
        <p:txBody>
          <a:bodyPr/>
          <a:lstStyle/>
          <a:p>
            <a:r>
              <a:rPr lang="en-US" sz="1799"/>
              <a:t>Establish a software platform that is foundation for IoT/ML projects.</a:t>
            </a:r>
            <a:endParaRPr lang="en-GB" sz="1799"/>
          </a:p>
        </p:txBody>
      </p:sp>
      <p:sp>
        <p:nvSpPr>
          <p:cNvPr id="71" name="Rectangle 70">
            <a:extLst>
              <a:ext uri="{FF2B5EF4-FFF2-40B4-BE49-F238E27FC236}">
                <a16:creationId xmlns:a16="http://schemas.microsoft.com/office/drawing/2014/main" id="{875218EB-DD52-480B-BD87-43788B4C76C1}"/>
              </a:ext>
            </a:extLst>
          </p:cNvPr>
          <p:cNvSpPr/>
          <p:nvPr/>
        </p:nvSpPr>
        <p:spPr>
          <a:xfrm>
            <a:off x="6560092" y="1895433"/>
            <a:ext cx="1662396" cy="608168"/>
          </a:xfrm>
          <a:prstGeom prst="rect">
            <a:avLst/>
          </a:prstGeom>
          <a:solidFill>
            <a:srgbClr val="00958B"/>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Cloud Connector</a:t>
            </a:r>
            <a:br>
              <a:rPr lang="en-US" sz="1600" kern="0">
                <a:solidFill>
                  <a:srgbClr val="FFFFFF"/>
                </a:solidFill>
                <a:latin typeface="+mn-lt"/>
              </a:rPr>
            </a:br>
            <a:r>
              <a:rPr lang="en-US" sz="1100" kern="0">
                <a:solidFill>
                  <a:srgbClr val="FFFFFF"/>
                </a:solidFill>
                <a:latin typeface="+mn-lt"/>
              </a:rPr>
              <a:t>C-SDK</a:t>
            </a:r>
          </a:p>
        </p:txBody>
      </p:sp>
      <p:sp>
        <p:nvSpPr>
          <p:cNvPr id="72" name="Rectangle 71">
            <a:extLst>
              <a:ext uri="{FF2B5EF4-FFF2-40B4-BE49-F238E27FC236}">
                <a16:creationId xmlns:a16="http://schemas.microsoft.com/office/drawing/2014/main" id="{C42052CD-C44C-4128-93C6-6FCB62DDD6A2}"/>
              </a:ext>
            </a:extLst>
          </p:cNvPr>
          <p:cNvSpPr/>
          <p:nvPr/>
        </p:nvSpPr>
        <p:spPr>
          <a:xfrm>
            <a:off x="6593891" y="4898618"/>
            <a:ext cx="1645063" cy="703010"/>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a:solidFill>
                  <a:srgbClr val="FFFFFF"/>
                </a:solidFill>
                <a:latin typeface="+mn-lt"/>
              </a:rPr>
              <a:t>Route to internet: enables real communication</a:t>
            </a:r>
          </a:p>
        </p:txBody>
      </p:sp>
      <p:sp>
        <p:nvSpPr>
          <p:cNvPr id="4" name="Arrow: Down 3">
            <a:extLst>
              <a:ext uri="{FF2B5EF4-FFF2-40B4-BE49-F238E27FC236}">
                <a16:creationId xmlns:a16="http://schemas.microsoft.com/office/drawing/2014/main" id="{663C2F75-09B5-4D3B-ADA4-24A9B502BBC1}"/>
              </a:ext>
            </a:extLst>
          </p:cNvPr>
          <p:cNvSpPr/>
          <p:nvPr/>
        </p:nvSpPr>
        <p:spPr>
          <a:xfrm rot="5400000">
            <a:off x="8231884" y="2846266"/>
            <a:ext cx="263948" cy="289700"/>
          </a:xfrm>
          <a:prstGeom prst="downArrow">
            <a:avLst>
              <a:gd name="adj1" fmla="val 20874"/>
              <a:gd name="adj2" fmla="val 521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2C6965B-5B01-478B-9A29-054EC33D2C67}"/>
              </a:ext>
            </a:extLst>
          </p:cNvPr>
          <p:cNvSpPr txBox="1"/>
          <p:nvPr/>
        </p:nvSpPr>
        <p:spPr>
          <a:xfrm>
            <a:off x="8515148" y="2666009"/>
            <a:ext cx="2272529" cy="581547"/>
          </a:xfrm>
          <a:prstGeom prst="rect">
            <a:avLst/>
          </a:prstGeom>
          <a:noFill/>
          <a:ln w="28575">
            <a:solidFill>
              <a:schemeClr val="accent1"/>
            </a:solidFill>
          </a:ln>
        </p:spPr>
        <p:txBody>
          <a:bodyPr wrap="square" lIns="0" tIns="0" rIns="0" bIns="0" rtlCol="0">
            <a:spAutoFit/>
          </a:bodyPr>
          <a:lstStyle/>
          <a:p>
            <a:pPr marL="58720" defTabSz="914126" eaLnBrk="1" hangingPunct="1">
              <a:lnSpc>
                <a:spcPct val="90000"/>
              </a:lnSpc>
              <a:spcBef>
                <a:spcPts val="0"/>
              </a:spcBef>
              <a:spcAft>
                <a:spcPts val="600"/>
              </a:spcAft>
            </a:pPr>
            <a:r>
              <a:rPr lang="en-US" sz="1400">
                <a:solidFill>
                  <a:schemeClr val="tx2"/>
                </a:solidFill>
                <a:latin typeface="+mn-lt"/>
                <a:ea typeface="+mn-ea"/>
              </a:rPr>
              <a:t>Make this part easy to replace with Ethernet, BLE, </a:t>
            </a:r>
            <a:r>
              <a:rPr lang="en-US" sz="1400" err="1">
                <a:solidFill>
                  <a:schemeClr val="tx2"/>
                </a:solidFill>
                <a:latin typeface="+mn-lt"/>
                <a:ea typeface="+mn-ea"/>
              </a:rPr>
              <a:t>WiFi</a:t>
            </a:r>
            <a:r>
              <a:rPr lang="en-US" sz="1400">
                <a:solidFill>
                  <a:schemeClr val="tx2"/>
                </a:solidFill>
                <a:latin typeface="+mn-lt"/>
                <a:ea typeface="+mn-ea"/>
              </a:rPr>
              <a:t>, NB-IoT, LoRa, etc.</a:t>
            </a:r>
            <a:endParaRPr lang="en-GB" sz="1400" err="1">
              <a:solidFill>
                <a:schemeClr val="tx2"/>
              </a:solidFill>
              <a:latin typeface="+mn-lt"/>
              <a:ea typeface="+mn-ea"/>
            </a:endParaRPr>
          </a:p>
        </p:txBody>
      </p:sp>
      <p:sp>
        <p:nvSpPr>
          <p:cNvPr id="31" name="TextBox 30">
            <a:extLst>
              <a:ext uri="{FF2B5EF4-FFF2-40B4-BE49-F238E27FC236}">
                <a16:creationId xmlns:a16="http://schemas.microsoft.com/office/drawing/2014/main" id="{BCC6F51F-6746-463C-AC99-7F8714D63277}"/>
              </a:ext>
            </a:extLst>
          </p:cNvPr>
          <p:cNvSpPr txBox="1"/>
          <p:nvPr/>
        </p:nvSpPr>
        <p:spPr>
          <a:xfrm>
            <a:off x="9121344" y="4832087"/>
            <a:ext cx="2272529" cy="387697"/>
          </a:xfrm>
          <a:prstGeom prst="rect">
            <a:avLst/>
          </a:prstGeom>
          <a:noFill/>
          <a:ln w="28575">
            <a:solidFill>
              <a:schemeClr val="accent1"/>
            </a:solidFill>
          </a:ln>
        </p:spPr>
        <p:txBody>
          <a:bodyPr wrap="square" lIns="0" tIns="0" rIns="0" bIns="0" rtlCol="0" anchor="t">
            <a:spAutoFit/>
          </a:bodyPr>
          <a:lstStyle/>
          <a:p>
            <a:pPr marL="58402" eaLnBrk="1" hangingPunct="1">
              <a:lnSpc>
                <a:spcPct val="90000"/>
              </a:lnSpc>
              <a:spcBef>
                <a:spcPts val="0"/>
              </a:spcBef>
              <a:spcAft>
                <a:spcPts val="600"/>
              </a:spcAft>
            </a:pPr>
            <a:r>
              <a:rPr lang="en-GB" sz="1400">
                <a:latin typeface="Calibri"/>
                <a:ea typeface="ＭＳ Ｐゴシック"/>
                <a:cs typeface="Calibri"/>
              </a:rPr>
              <a:t>TF-M provides Security and FOTA services</a:t>
            </a:r>
            <a:endParaRPr lang="en-GB" sz="1400">
              <a:solidFill>
                <a:schemeClr val="tx2"/>
              </a:solidFill>
              <a:latin typeface="Calibri"/>
              <a:ea typeface="ＭＳ Ｐゴシック"/>
              <a:cs typeface="Calibri"/>
            </a:endParaRPr>
          </a:p>
        </p:txBody>
      </p:sp>
      <p:sp>
        <p:nvSpPr>
          <p:cNvPr id="32" name="Rectangle 31">
            <a:extLst>
              <a:ext uri="{FF2B5EF4-FFF2-40B4-BE49-F238E27FC236}">
                <a16:creationId xmlns:a16="http://schemas.microsoft.com/office/drawing/2014/main" id="{AFE94C40-7286-481A-8769-BECEB8F4FBEE}"/>
              </a:ext>
            </a:extLst>
          </p:cNvPr>
          <p:cNvSpPr/>
          <p:nvPr/>
        </p:nvSpPr>
        <p:spPr>
          <a:xfrm>
            <a:off x="988268" y="3058350"/>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28" name="Arrow: Down 27">
            <a:extLst>
              <a:ext uri="{FF2B5EF4-FFF2-40B4-BE49-F238E27FC236}">
                <a16:creationId xmlns:a16="http://schemas.microsoft.com/office/drawing/2014/main" id="{B1AC6DC3-C199-40EF-97BA-4C5F418D61DC}"/>
              </a:ext>
            </a:extLst>
          </p:cNvPr>
          <p:cNvSpPr/>
          <p:nvPr/>
        </p:nvSpPr>
        <p:spPr>
          <a:xfrm rot="5400000">
            <a:off x="8391557" y="3868908"/>
            <a:ext cx="263948" cy="289700"/>
          </a:xfrm>
          <a:prstGeom prst="downArrow">
            <a:avLst>
              <a:gd name="adj1" fmla="val 20874"/>
              <a:gd name="adj2" fmla="val 521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BD1BE6FA-1E5A-49AC-9443-56587F96038A}"/>
              </a:ext>
            </a:extLst>
          </p:cNvPr>
          <p:cNvSpPr txBox="1"/>
          <p:nvPr/>
        </p:nvSpPr>
        <p:spPr>
          <a:xfrm>
            <a:off x="8674822" y="3688652"/>
            <a:ext cx="2272529" cy="581547"/>
          </a:xfrm>
          <a:prstGeom prst="rect">
            <a:avLst/>
          </a:prstGeom>
          <a:noFill/>
          <a:ln w="28575">
            <a:solidFill>
              <a:schemeClr val="accent1"/>
            </a:solidFill>
          </a:ln>
        </p:spPr>
        <p:txBody>
          <a:bodyPr wrap="square" lIns="0" tIns="0" rIns="0" bIns="0" rtlCol="0">
            <a:spAutoFit/>
          </a:bodyPr>
          <a:lstStyle/>
          <a:p>
            <a:pPr marL="58720" defTabSz="914126" eaLnBrk="1" hangingPunct="1">
              <a:lnSpc>
                <a:spcPct val="90000"/>
              </a:lnSpc>
              <a:spcBef>
                <a:spcPts val="0"/>
              </a:spcBef>
              <a:spcAft>
                <a:spcPts val="600"/>
              </a:spcAft>
            </a:pPr>
            <a:r>
              <a:rPr lang="en-US" sz="1400">
                <a:solidFill>
                  <a:schemeClr val="tx2"/>
                </a:solidFill>
                <a:latin typeface="+mn-lt"/>
                <a:ea typeface="+mn-ea"/>
              </a:rPr>
              <a:t>Make this part easy to replace to retarget to boards or production hardware</a:t>
            </a:r>
            <a:endParaRPr lang="en-GB" sz="1400" err="1">
              <a:solidFill>
                <a:schemeClr val="tx2"/>
              </a:solidFill>
              <a:latin typeface="+mn-lt"/>
              <a:ea typeface="+mn-ea"/>
            </a:endParaRPr>
          </a:p>
        </p:txBody>
      </p:sp>
    </p:spTree>
    <p:extLst>
      <p:ext uri="{BB962C8B-B14F-4D97-AF65-F5344CB8AC3E}">
        <p14:creationId xmlns:p14="http://schemas.microsoft.com/office/powerpoint/2010/main" val="390398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1FDFE44-E848-4BDE-B5F6-9264A0D50477}"/>
              </a:ext>
            </a:extLst>
          </p:cNvPr>
          <p:cNvSpPr/>
          <p:nvPr/>
        </p:nvSpPr>
        <p:spPr>
          <a:xfrm>
            <a:off x="3165843" y="1807466"/>
            <a:ext cx="5587208" cy="1701714"/>
          </a:xfrm>
          <a:custGeom>
            <a:avLst/>
            <a:gdLst>
              <a:gd name="connsiteX0" fmla="*/ 0 w 3676919"/>
              <a:gd name="connsiteY0" fmla="*/ 0 h 1547767"/>
              <a:gd name="connsiteX1" fmla="*/ 3676919 w 3676919"/>
              <a:gd name="connsiteY1" fmla="*/ 0 h 1547767"/>
              <a:gd name="connsiteX2" fmla="*/ 3676919 w 3676919"/>
              <a:gd name="connsiteY2" fmla="*/ 1547767 h 1547767"/>
              <a:gd name="connsiteX3" fmla="*/ 0 w 3676919"/>
              <a:gd name="connsiteY3" fmla="*/ 1547767 h 1547767"/>
              <a:gd name="connsiteX4" fmla="*/ 0 w 3676919"/>
              <a:gd name="connsiteY4" fmla="*/ 0 h 1547767"/>
              <a:gd name="connsiteX0" fmla="*/ 0 w 3676919"/>
              <a:gd name="connsiteY0" fmla="*/ 0 h 1547767"/>
              <a:gd name="connsiteX1" fmla="*/ 3676919 w 3676919"/>
              <a:gd name="connsiteY1" fmla="*/ 0 h 1547767"/>
              <a:gd name="connsiteX2" fmla="*/ 3676919 w 3676919"/>
              <a:gd name="connsiteY2" fmla="*/ 1534888 h 1547767"/>
              <a:gd name="connsiteX3" fmla="*/ 0 w 3676919"/>
              <a:gd name="connsiteY3" fmla="*/ 1547767 h 1547767"/>
              <a:gd name="connsiteX4" fmla="*/ 0 w 3676919"/>
              <a:gd name="connsiteY4" fmla="*/ 0 h 1547767"/>
              <a:gd name="connsiteX0" fmla="*/ 0 w 4552682"/>
              <a:gd name="connsiteY0" fmla="*/ 0 h 1547767"/>
              <a:gd name="connsiteX1" fmla="*/ 3676919 w 4552682"/>
              <a:gd name="connsiteY1" fmla="*/ 0 h 1547767"/>
              <a:gd name="connsiteX2" fmla="*/ 3676919 w 4552682"/>
              <a:gd name="connsiteY2" fmla="*/ 1534888 h 1547767"/>
              <a:gd name="connsiteX3" fmla="*/ 0 w 4552682"/>
              <a:gd name="connsiteY3" fmla="*/ 1547767 h 1547767"/>
              <a:gd name="connsiteX4" fmla="*/ 0 w 4552682"/>
              <a:gd name="connsiteY4" fmla="*/ 0 h 1547767"/>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0 w 5724659"/>
              <a:gd name="connsiteY3" fmla="*/ 1560646 h 1560646"/>
              <a:gd name="connsiteX4" fmla="*/ 0 w 5724659"/>
              <a:gd name="connsiteY4" fmla="*/ 12879 h 1560646"/>
              <a:gd name="connsiteX0" fmla="*/ 0 w 5724659"/>
              <a:gd name="connsiteY0" fmla="*/ 12879 h 1560646"/>
              <a:gd name="connsiteX1" fmla="*/ 5724659 w 5724659"/>
              <a:gd name="connsiteY1" fmla="*/ 0 h 1560646"/>
              <a:gd name="connsiteX2" fmla="*/ 3676919 w 5724659"/>
              <a:gd name="connsiteY2" fmla="*/ 1547767 h 1560646"/>
              <a:gd name="connsiteX3" fmla="*/ 5711780 w 5724659"/>
              <a:gd name="connsiteY3" fmla="*/ 697761 h 1560646"/>
              <a:gd name="connsiteX4" fmla="*/ 0 w 5724659"/>
              <a:gd name="connsiteY4" fmla="*/ 1560646 h 1560646"/>
              <a:gd name="connsiteX5" fmla="*/ 0 w 5724659"/>
              <a:gd name="connsiteY5" fmla="*/ 12879 h 1560646"/>
              <a:gd name="connsiteX0" fmla="*/ 0 w 5724659"/>
              <a:gd name="connsiteY0" fmla="*/ 12879 h 1573524"/>
              <a:gd name="connsiteX1" fmla="*/ 5724659 w 5724659"/>
              <a:gd name="connsiteY1" fmla="*/ 0 h 1573524"/>
              <a:gd name="connsiteX2" fmla="*/ 3676919 w 5724659"/>
              <a:gd name="connsiteY2" fmla="*/ 1547767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528811 w 5724659"/>
              <a:gd name="connsiteY3" fmla="*/ 1573524 h 1573524"/>
              <a:gd name="connsiteX4" fmla="*/ 0 w 5724659"/>
              <a:gd name="connsiteY4" fmla="*/ 1560646 h 1573524"/>
              <a:gd name="connsiteX5" fmla="*/ 0 w 5724659"/>
              <a:gd name="connsiteY5"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5673144 w 5724659"/>
              <a:gd name="connsiteY3" fmla="*/ 704201 h 1573524"/>
              <a:gd name="connsiteX4" fmla="*/ 3528811 w 5724659"/>
              <a:gd name="connsiteY4" fmla="*/ 1573524 h 1573524"/>
              <a:gd name="connsiteX5" fmla="*/ 0 w 5724659"/>
              <a:gd name="connsiteY5" fmla="*/ 1560646 h 1573524"/>
              <a:gd name="connsiteX6" fmla="*/ 0 w 5724659"/>
              <a:gd name="connsiteY6" fmla="*/ 12879 h 1573524"/>
              <a:gd name="connsiteX0" fmla="*/ 0 w 5724659"/>
              <a:gd name="connsiteY0" fmla="*/ 12879 h 1573524"/>
              <a:gd name="connsiteX1" fmla="*/ 5724659 w 5724659"/>
              <a:gd name="connsiteY1" fmla="*/ 0 h 1573524"/>
              <a:gd name="connsiteX2" fmla="*/ 3651162 w 5724659"/>
              <a:gd name="connsiteY2" fmla="*/ 717079 h 1573524"/>
              <a:gd name="connsiteX3" fmla="*/ 3612524 w 5724659"/>
              <a:gd name="connsiteY3" fmla="*/ 948900 h 1573524"/>
              <a:gd name="connsiteX4" fmla="*/ 3528811 w 5724659"/>
              <a:gd name="connsiteY4" fmla="*/ 1573524 h 1573524"/>
              <a:gd name="connsiteX5" fmla="*/ 0 w 5724659"/>
              <a:gd name="connsiteY5" fmla="*/ 1560646 h 1573524"/>
              <a:gd name="connsiteX6" fmla="*/ 0 w 5724659"/>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612524 w 6607105"/>
              <a:gd name="connsiteY3" fmla="*/ 948900 h 1573524"/>
              <a:gd name="connsiteX4" fmla="*/ 3528811 w 6607105"/>
              <a:gd name="connsiteY4" fmla="*/ 1573524 h 1573524"/>
              <a:gd name="connsiteX5" fmla="*/ 0 w 6607105"/>
              <a:gd name="connsiteY5" fmla="*/ 1560646 h 1573524"/>
              <a:gd name="connsiteX6" fmla="*/ 0 w 6607105"/>
              <a:gd name="connsiteY6" fmla="*/ 12879 h 1573524"/>
              <a:gd name="connsiteX0" fmla="*/ 0 w 6607105"/>
              <a:gd name="connsiteY0" fmla="*/ 12879 h 1573524"/>
              <a:gd name="connsiteX1" fmla="*/ 5724659 w 6607105"/>
              <a:gd name="connsiteY1" fmla="*/ 0 h 1573524"/>
              <a:gd name="connsiteX2" fmla="*/ 5698903 w 6607105"/>
              <a:gd name="connsiteY2" fmla="*/ 652685 h 1573524"/>
              <a:gd name="connsiteX3" fmla="*/ 3593205 w 6607105"/>
              <a:gd name="connsiteY3" fmla="*/ 672004 h 1573524"/>
              <a:gd name="connsiteX4" fmla="*/ 3528811 w 6607105"/>
              <a:gd name="connsiteY4" fmla="*/ 1573524 h 1573524"/>
              <a:gd name="connsiteX5" fmla="*/ 0 w 6607105"/>
              <a:gd name="connsiteY5" fmla="*/ 1560646 h 1573524"/>
              <a:gd name="connsiteX6" fmla="*/ 0 w 6607105"/>
              <a:gd name="connsiteY6" fmla="*/ 12879 h 1573524"/>
              <a:gd name="connsiteX0" fmla="*/ 0 w 5724659"/>
              <a:gd name="connsiteY0" fmla="*/ 12879 h 1573524"/>
              <a:gd name="connsiteX1" fmla="*/ 5724659 w 5724659"/>
              <a:gd name="connsiteY1" fmla="*/ 0 h 1573524"/>
              <a:gd name="connsiteX2" fmla="*/ 5698903 w 5724659"/>
              <a:gd name="connsiteY2" fmla="*/ 652685 h 1573524"/>
              <a:gd name="connsiteX3" fmla="*/ 3593205 w 5724659"/>
              <a:gd name="connsiteY3" fmla="*/ 672004 h 1573524"/>
              <a:gd name="connsiteX4" fmla="*/ 3528811 w 5724659"/>
              <a:gd name="connsiteY4" fmla="*/ 1573524 h 1573524"/>
              <a:gd name="connsiteX5" fmla="*/ 0 w 5724659"/>
              <a:gd name="connsiteY5" fmla="*/ 1560646 h 1573524"/>
              <a:gd name="connsiteX6" fmla="*/ 0 w 5724659"/>
              <a:gd name="connsiteY6" fmla="*/ 12879 h 1573524"/>
              <a:gd name="connsiteX0" fmla="*/ 0 w 5698903"/>
              <a:gd name="connsiteY0" fmla="*/ 19318 h 1579963"/>
              <a:gd name="connsiteX1" fmla="*/ 5692462 w 5698903"/>
              <a:gd name="connsiteY1" fmla="*/ 0 h 1579963"/>
              <a:gd name="connsiteX2" fmla="*/ 5698903 w 5698903"/>
              <a:gd name="connsiteY2" fmla="*/ 659124 h 1579963"/>
              <a:gd name="connsiteX3" fmla="*/ 3593205 w 5698903"/>
              <a:gd name="connsiteY3" fmla="*/ 678443 h 1579963"/>
              <a:gd name="connsiteX4" fmla="*/ 3528811 w 5698903"/>
              <a:gd name="connsiteY4" fmla="*/ 1579963 h 1579963"/>
              <a:gd name="connsiteX5" fmla="*/ 0 w 5698903"/>
              <a:gd name="connsiteY5" fmla="*/ 1567085 h 1579963"/>
              <a:gd name="connsiteX6" fmla="*/ 0 w 5698903"/>
              <a:gd name="connsiteY6" fmla="*/ 19318 h 1579963"/>
              <a:gd name="connsiteX0" fmla="*/ 0 w 5698903"/>
              <a:gd name="connsiteY0" fmla="*/ 19318 h 1592842"/>
              <a:gd name="connsiteX1" fmla="*/ 5692462 w 5698903"/>
              <a:gd name="connsiteY1" fmla="*/ 0 h 1592842"/>
              <a:gd name="connsiteX2" fmla="*/ 5698903 w 5698903"/>
              <a:gd name="connsiteY2" fmla="*/ 659124 h 1592842"/>
              <a:gd name="connsiteX3" fmla="*/ 3593205 w 5698903"/>
              <a:gd name="connsiteY3" fmla="*/ 678443 h 1592842"/>
              <a:gd name="connsiteX4" fmla="*/ 3631842 w 5698903"/>
              <a:gd name="connsiteY4" fmla="*/ 1592842 h 1592842"/>
              <a:gd name="connsiteX5" fmla="*/ 0 w 5698903"/>
              <a:gd name="connsiteY5" fmla="*/ 1567085 h 1592842"/>
              <a:gd name="connsiteX6" fmla="*/ 0 w 5698903"/>
              <a:gd name="connsiteY6" fmla="*/ 19318 h 1592842"/>
              <a:gd name="connsiteX0" fmla="*/ 0 w 5698903"/>
              <a:gd name="connsiteY0" fmla="*/ 19318 h 1592842"/>
              <a:gd name="connsiteX1" fmla="*/ 5692462 w 5698903"/>
              <a:gd name="connsiteY1" fmla="*/ 0 h 1592842"/>
              <a:gd name="connsiteX2" fmla="*/ 5698903 w 5698903"/>
              <a:gd name="connsiteY2" fmla="*/ 659124 h 1592842"/>
              <a:gd name="connsiteX3" fmla="*/ 3631842 w 5698903"/>
              <a:gd name="connsiteY3" fmla="*/ 672004 h 1592842"/>
              <a:gd name="connsiteX4" fmla="*/ 3631842 w 5698903"/>
              <a:gd name="connsiteY4" fmla="*/ 1592842 h 1592842"/>
              <a:gd name="connsiteX5" fmla="*/ 0 w 5698903"/>
              <a:gd name="connsiteY5" fmla="*/ 1567085 h 1592842"/>
              <a:gd name="connsiteX6" fmla="*/ 0 w 5698903"/>
              <a:gd name="connsiteY6" fmla="*/ 19318 h 1592842"/>
              <a:gd name="connsiteX0" fmla="*/ 0 w 5705343"/>
              <a:gd name="connsiteY0" fmla="*/ 0 h 1689434"/>
              <a:gd name="connsiteX1" fmla="*/ 5698902 w 5705343"/>
              <a:gd name="connsiteY1" fmla="*/ 96592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638282 w 5705343"/>
              <a:gd name="connsiteY3" fmla="*/ 768596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638282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98902 w 5705343"/>
              <a:gd name="connsiteY1" fmla="*/ 25758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705343"/>
              <a:gd name="connsiteY0" fmla="*/ 0 h 1689434"/>
              <a:gd name="connsiteX1" fmla="*/ 5685771 w 5705343"/>
              <a:gd name="connsiteY1" fmla="*/ 19366 h 1689434"/>
              <a:gd name="connsiteX2" fmla="*/ 5705343 w 5705343"/>
              <a:gd name="connsiteY2" fmla="*/ 755716 h 1689434"/>
              <a:gd name="connsiteX3" fmla="*/ 3710007 w 5705343"/>
              <a:gd name="connsiteY3" fmla="*/ 762205 h 1689434"/>
              <a:gd name="connsiteX4" fmla="*/ 3703487 w 5705343"/>
              <a:gd name="connsiteY4" fmla="*/ 1689434 h 1689434"/>
              <a:gd name="connsiteX5" fmla="*/ 6440 w 5705343"/>
              <a:gd name="connsiteY5" fmla="*/ 1663677 h 1689434"/>
              <a:gd name="connsiteX6" fmla="*/ 0 w 5705343"/>
              <a:gd name="connsiteY6" fmla="*/ 0 h 1689434"/>
              <a:gd name="connsiteX0" fmla="*/ 0 w 5685771"/>
              <a:gd name="connsiteY0" fmla="*/ 0 h 1689434"/>
              <a:gd name="connsiteX1" fmla="*/ 5685771 w 5685771"/>
              <a:gd name="connsiteY1" fmla="*/ 19366 h 1689434"/>
              <a:gd name="connsiteX2" fmla="*/ 5675972 w 5685771"/>
              <a:gd name="connsiteY2" fmla="*/ 770012 h 1689434"/>
              <a:gd name="connsiteX3" fmla="*/ 3710007 w 5685771"/>
              <a:gd name="connsiteY3" fmla="*/ 762205 h 1689434"/>
              <a:gd name="connsiteX4" fmla="*/ 3703487 w 5685771"/>
              <a:gd name="connsiteY4" fmla="*/ 1689434 h 1689434"/>
              <a:gd name="connsiteX5" fmla="*/ 6440 w 5685771"/>
              <a:gd name="connsiteY5" fmla="*/ 1663677 h 1689434"/>
              <a:gd name="connsiteX6" fmla="*/ 0 w 5685771"/>
              <a:gd name="connsiteY6" fmla="*/ 0 h 1689434"/>
              <a:gd name="connsiteX0" fmla="*/ 0 w 5698001"/>
              <a:gd name="connsiteY0" fmla="*/ 0 h 1689434"/>
              <a:gd name="connsiteX1" fmla="*/ 5685771 w 5698001"/>
              <a:gd name="connsiteY1" fmla="*/ 19366 h 1689434"/>
              <a:gd name="connsiteX2" fmla="*/ 5698001 w 5698001"/>
              <a:gd name="connsiteY2" fmla="*/ 770012 h 1689434"/>
              <a:gd name="connsiteX3" fmla="*/ 3710007 w 5698001"/>
              <a:gd name="connsiteY3" fmla="*/ 762205 h 1689434"/>
              <a:gd name="connsiteX4" fmla="*/ 3703487 w 5698001"/>
              <a:gd name="connsiteY4" fmla="*/ 1689434 h 1689434"/>
              <a:gd name="connsiteX5" fmla="*/ 6440 w 5698001"/>
              <a:gd name="connsiteY5" fmla="*/ 1663677 h 1689434"/>
              <a:gd name="connsiteX6" fmla="*/ 0 w 5698001"/>
              <a:gd name="connsiteY6" fmla="*/ 0 h 16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001" h="1689434">
                <a:moveTo>
                  <a:pt x="0" y="0"/>
                </a:moveTo>
                <a:lnTo>
                  <a:pt x="5685771" y="19366"/>
                </a:lnTo>
                <a:lnTo>
                  <a:pt x="5698001" y="770012"/>
                </a:lnTo>
                <a:lnTo>
                  <a:pt x="3710007" y="762205"/>
                </a:lnTo>
                <a:cubicBezTo>
                  <a:pt x="3707834" y="1071281"/>
                  <a:pt x="3705660" y="1380358"/>
                  <a:pt x="3703487" y="1689434"/>
                </a:cubicBezTo>
                <a:lnTo>
                  <a:pt x="6440" y="1663677"/>
                </a:lnTo>
                <a:cubicBezTo>
                  <a:pt x="4293" y="1109118"/>
                  <a:pt x="2147" y="554559"/>
                  <a:pt x="0" y="0"/>
                </a:cubicBezTo>
                <a:close/>
              </a:path>
            </a:pathLst>
          </a:custGeom>
          <a:solidFill>
            <a:schemeClr val="accent2">
              <a:lumMod val="10000"/>
              <a:lumOff val="90000"/>
              <a:alpha val="80000"/>
            </a:schemeClr>
          </a:solidFill>
          <a:ln w="28575" cap="flat" cmpd="sng" algn="ctr">
            <a:solidFill>
              <a:schemeClr val="tx1"/>
            </a:solidFill>
            <a:prstDash val="dash"/>
          </a:ln>
          <a:effectLst/>
        </p:spPr>
        <p:txBody>
          <a:bodyPr lIns="91396" tIns="45699" rIns="91396" bIns="45699" rtlCol="0" anchor="t"/>
          <a:lstStyle/>
          <a:p>
            <a:pPr defTabSz="456936" eaLnBrk="1" fontAlgn="auto" hangingPunct="1">
              <a:spcBef>
                <a:spcPts val="0"/>
              </a:spcBef>
              <a:spcAft>
                <a:spcPts val="0"/>
              </a:spcAft>
              <a:defRPr/>
            </a:pPr>
            <a:r>
              <a:rPr lang="en-US" sz="1200" kern="0">
                <a:solidFill>
                  <a:schemeClr val="accent2"/>
                </a:solidFill>
                <a:latin typeface="+mn-lt"/>
              </a:rPr>
              <a:t>User Application Code</a:t>
            </a:r>
            <a:endParaRPr lang="en-GB" sz="1200" kern="0">
              <a:solidFill>
                <a:schemeClr val="accent2"/>
              </a:solidFill>
              <a:latin typeface="+mn-lt"/>
            </a:endParaRP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82352" y="383133"/>
            <a:ext cx="11227300" cy="512562"/>
          </a:xfrm>
        </p:spPr>
        <p:txBody>
          <a:bodyPr/>
          <a:lstStyle/>
          <a:p>
            <a:r>
              <a:rPr lang="en-US" sz="3198"/>
              <a:t>IoT/ML SW Platform – Usage for Real-world Data Collection</a:t>
            </a:r>
          </a:p>
        </p:txBody>
      </p:sp>
      <p:sp>
        <p:nvSpPr>
          <p:cNvPr id="21" name="Rectangle 20">
            <a:extLst>
              <a:ext uri="{FF2B5EF4-FFF2-40B4-BE49-F238E27FC236}">
                <a16:creationId xmlns:a16="http://schemas.microsoft.com/office/drawing/2014/main" id="{55D6DD88-1FD7-4BA4-AB28-44E626DD2497}"/>
              </a:ext>
            </a:extLst>
          </p:cNvPr>
          <p:cNvSpPr/>
          <p:nvPr/>
        </p:nvSpPr>
        <p:spPr>
          <a:xfrm>
            <a:off x="1186882" y="3680446"/>
            <a:ext cx="7640235" cy="111380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600" kern="0">
                <a:solidFill>
                  <a:srgbClr val="000000"/>
                </a:solidFill>
                <a:latin typeface="+mn-lt"/>
              </a:rPr>
              <a:t>Board</a:t>
            </a:r>
            <a:br>
              <a:rPr lang="en-US" sz="1600" kern="0">
                <a:solidFill>
                  <a:srgbClr val="000000"/>
                </a:solidFill>
                <a:latin typeface="+mn-lt"/>
              </a:rPr>
            </a:br>
            <a:r>
              <a:rPr lang="en-US" sz="1600" kern="0">
                <a:solidFill>
                  <a:srgbClr val="000000"/>
                </a:solidFill>
                <a:latin typeface="+mn-lt"/>
              </a:rPr>
              <a:t>Layer</a:t>
            </a:r>
            <a:endParaRPr lang="en-GB" sz="1600" kern="0">
              <a:solidFill>
                <a:srgbClr val="000000"/>
              </a:solidFill>
              <a:latin typeface="+mn-lt"/>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3240618" y="5134051"/>
            <a:ext cx="1645062" cy="664162"/>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rPr>
              <a:t>LEDs, Push buttons</a:t>
            </a:r>
            <a:endParaRPr lang="en-US" sz="1400" kern="0">
              <a:solidFill>
                <a:srgbClr val="FFFFFF"/>
              </a:solidFill>
              <a:latin typeface="+mn-lt"/>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483132" y="3242191"/>
            <a:ext cx="1160347" cy="1901309"/>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3254312" y="3749802"/>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I/O-Driver</a:t>
            </a:r>
            <a:endParaRPr lang="en-US" sz="1200" kern="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1430521" y="1911284"/>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1422213" y="2493797"/>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5108491" y="5095961"/>
            <a:ext cx="1645063" cy="715128"/>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a:solidFill>
                  <a:srgbClr val="FFFFFF"/>
                </a:solidFill>
                <a:latin typeface="+mn-lt"/>
              </a:rPr>
              <a:t>Real-world input</a:t>
            </a:r>
          </a:p>
          <a:p>
            <a:pPr defTabSz="456936" eaLnBrk="1" fontAlgn="auto" hangingPunct="1">
              <a:spcBef>
                <a:spcPts val="0"/>
              </a:spcBef>
              <a:spcAft>
                <a:spcPts val="0"/>
              </a:spcAft>
              <a:defRPr/>
            </a:pPr>
            <a:r>
              <a:rPr lang="en-US" sz="1200" kern="0">
                <a:solidFill>
                  <a:srgbClr val="FFFFFF"/>
                </a:solidFill>
                <a:latin typeface="+mn-lt"/>
              </a:rPr>
              <a:t>Audio, Video, Sensors</a:t>
            </a:r>
          </a:p>
        </p:txBody>
      </p:sp>
      <p:sp>
        <p:nvSpPr>
          <p:cNvPr id="33" name="Down Arrow 28">
            <a:extLst>
              <a:ext uri="{FF2B5EF4-FFF2-40B4-BE49-F238E27FC236}">
                <a16:creationId xmlns:a16="http://schemas.microsoft.com/office/drawing/2014/main" id="{0CA77243-2CE9-4FEA-94E0-244BC67E78BD}"/>
              </a:ext>
            </a:extLst>
          </p:cNvPr>
          <p:cNvSpPr/>
          <p:nvPr/>
        </p:nvSpPr>
        <p:spPr>
          <a:xfrm>
            <a:off x="5317717" y="3172360"/>
            <a:ext cx="1160347" cy="1926690"/>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7231424" y="2504891"/>
            <a:ext cx="1160347" cy="1247960"/>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4" name="TextBox 63">
            <a:extLst>
              <a:ext uri="{FF2B5EF4-FFF2-40B4-BE49-F238E27FC236}">
                <a16:creationId xmlns:a16="http://schemas.microsoft.com/office/drawing/2014/main" id="{E6AE87CE-C7E3-4059-B2F7-3E421B34CA4F}"/>
              </a:ext>
            </a:extLst>
          </p:cNvPr>
          <p:cNvSpPr txBox="1"/>
          <p:nvPr/>
        </p:nvSpPr>
        <p:spPr>
          <a:xfrm>
            <a:off x="7009181" y="2531358"/>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100"/>
              <a:t>BSD-Socket</a:t>
            </a:r>
            <a:endParaRPr lang="en-GB" sz="1400">
              <a:solidFill>
                <a:schemeClr val="accent1"/>
              </a:solidFill>
              <a:latin typeface="+mn-lt"/>
              <a:ea typeface="+mn-ea"/>
            </a:endParaRPr>
          </a:p>
        </p:txBody>
      </p:sp>
      <p:sp>
        <p:nvSpPr>
          <p:cNvPr id="65" name="Rectangle 64">
            <a:extLst>
              <a:ext uri="{FF2B5EF4-FFF2-40B4-BE49-F238E27FC236}">
                <a16:creationId xmlns:a16="http://schemas.microsoft.com/office/drawing/2014/main" id="{B277B62A-660E-423C-88FA-D779BD39AD6E}"/>
              </a:ext>
            </a:extLst>
          </p:cNvPr>
          <p:cNvSpPr/>
          <p:nvPr/>
        </p:nvSpPr>
        <p:spPr>
          <a:xfrm>
            <a:off x="6980792" y="3755144"/>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Ethernet-Driver</a:t>
            </a:r>
            <a:endParaRPr lang="en-US" sz="1200" kern="0">
              <a:solidFill>
                <a:srgbClr val="FFFFFF"/>
              </a:solidFill>
              <a:latin typeface="+mn-lt"/>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3263510" y="2715865"/>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or test</a:t>
            </a:r>
            <a:br>
              <a:rPr lang="en-US" sz="1400" kern="0">
                <a:solidFill>
                  <a:srgbClr val="FFFFFF"/>
                </a:solidFill>
                <a:latin typeface="+mn-lt"/>
              </a:rPr>
            </a:br>
            <a:r>
              <a:rPr lang="en-US" sz="1400" kern="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5060092" y="2709516"/>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i.e. Voice</a:t>
            </a:r>
            <a:br>
              <a:rPr lang="en-US" sz="1400" kern="0">
                <a:solidFill>
                  <a:srgbClr val="FFFFFF"/>
                </a:solidFill>
                <a:latin typeface="+mn-lt"/>
              </a:rPr>
            </a:br>
            <a:r>
              <a:rPr lang="en-US" sz="1400" kern="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7256817" y="4214756"/>
            <a:ext cx="1160347" cy="884295"/>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3" name="Rectangle 62">
            <a:extLst>
              <a:ext uri="{FF2B5EF4-FFF2-40B4-BE49-F238E27FC236}">
                <a16:creationId xmlns:a16="http://schemas.microsoft.com/office/drawing/2014/main" id="{8C0AA59E-D4DA-4341-ADC1-325DECB83E09}"/>
              </a:ext>
            </a:extLst>
          </p:cNvPr>
          <p:cNvSpPr/>
          <p:nvPr/>
        </p:nvSpPr>
        <p:spPr>
          <a:xfrm>
            <a:off x="7002686" y="2703168"/>
            <a:ext cx="1645062" cy="623901"/>
          </a:xfrm>
          <a:prstGeom prst="rect">
            <a:avLst/>
          </a:prstGeom>
          <a:solidFill>
            <a:schemeClr val="accent3">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TCP/IP Stack with Security</a:t>
            </a:r>
          </a:p>
        </p:txBody>
      </p:sp>
      <p:sp>
        <p:nvSpPr>
          <p:cNvPr id="32" name="Rectangle 31">
            <a:extLst>
              <a:ext uri="{FF2B5EF4-FFF2-40B4-BE49-F238E27FC236}">
                <a16:creationId xmlns:a16="http://schemas.microsoft.com/office/drawing/2014/main" id="{AFE94C40-7286-481A-8769-BECEB8F4FBEE}"/>
              </a:ext>
            </a:extLst>
          </p:cNvPr>
          <p:cNvSpPr/>
          <p:nvPr/>
        </p:nvSpPr>
        <p:spPr>
          <a:xfrm>
            <a:off x="1420068" y="3071050"/>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34" name="Rectangle 33">
            <a:extLst>
              <a:ext uri="{FF2B5EF4-FFF2-40B4-BE49-F238E27FC236}">
                <a16:creationId xmlns:a16="http://schemas.microsoft.com/office/drawing/2014/main" id="{7DCE581A-B989-45F5-A63F-785DFF7790CC}"/>
              </a:ext>
            </a:extLst>
          </p:cNvPr>
          <p:cNvSpPr/>
          <p:nvPr/>
        </p:nvSpPr>
        <p:spPr>
          <a:xfrm>
            <a:off x="3268573" y="2074398"/>
            <a:ext cx="5395752" cy="444501"/>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a:solidFill>
                  <a:srgbClr val="FFFFFF"/>
                </a:solidFill>
                <a:latin typeface="+mn-lt"/>
              </a:rPr>
              <a:t>Capturing software for real-world data</a:t>
            </a:r>
          </a:p>
        </p:txBody>
      </p:sp>
      <p:sp>
        <p:nvSpPr>
          <p:cNvPr id="35" name="Rectangle 34">
            <a:extLst>
              <a:ext uri="{FF2B5EF4-FFF2-40B4-BE49-F238E27FC236}">
                <a16:creationId xmlns:a16="http://schemas.microsoft.com/office/drawing/2014/main" id="{AB095A80-2033-4914-BA20-4AFB1EC1D44C}"/>
              </a:ext>
            </a:extLst>
          </p:cNvPr>
          <p:cNvSpPr/>
          <p:nvPr/>
        </p:nvSpPr>
        <p:spPr>
          <a:xfrm>
            <a:off x="5061271" y="3749557"/>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HW Drivers</a:t>
            </a:r>
            <a:endParaRPr lang="en-US" sz="1300" kern="0">
              <a:solidFill>
                <a:srgbClr val="FFFFFF"/>
              </a:solidFill>
              <a:latin typeface="+mn-lt"/>
            </a:endParaRPr>
          </a:p>
        </p:txBody>
      </p:sp>
      <p:sp>
        <p:nvSpPr>
          <p:cNvPr id="37" name="Rectangle 36">
            <a:extLst>
              <a:ext uri="{FF2B5EF4-FFF2-40B4-BE49-F238E27FC236}">
                <a16:creationId xmlns:a16="http://schemas.microsoft.com/office/drawing/2014/main" id="{EB2465A0-66D0-4A3F-9418-AAC68906FB9C}"/>
              </a:ext>
            </a:extLst>
          </p:cNvPr>
          <p:cNvSpPr/>
          <p:nvPr/>
        </p:nvSpPr>
        <p:spPr>
          <a:xfrm>
            <a:off x="7016798" y="5099050"/>
            <a:ext cx="1645491" cy="730250"/>
          </a:xfrm>
          <a:prstGeom prst="rect">
            <a:avLst/>
          </a:prstGeom>
          <a:solidFill>
            <a:srgbClr val="58595B"/>
          </a:solidFill>
          <a:ln w="9525" cap="flat" cmpd="sng" algn="ctr">
            <a:noFill/>
            <a:prstDash val="solid"/>
          </a:ln>
          <a:effectLst/>
        </p:spPr>
        <p:txBody>
          <a:bodyPr lIns="91420" tIns="45711" rIns="91420" bIns="45711" numCol="1" rtlCol="0" anchor="t"/>
          <a:lstStyle/>
          <a:p>
            <a:pPr defTabSz="457073" eaLnBrk="1" fontAlgn="auto" hangingPunct="1">
              <a:spcBef>
                <a:spcPts val="0"/>
              </a:spcBef>
              <a:spcAft>
                <a:spcPts val="0"/>
              </a:spcAft>
              <a:defRPr/>
            </a:pPr>
            <a:r>
              <a:rPr lang="en-US" sz="1200" kern="0">
                <a:solidFill>
                  <a:srgbClr val="FFFFFF"/>
                </a:solidFill>
                <a:latin typeface="+mn-lt"/>
              </a:rPr>
              <a:t>Capture real-world input and store in data files</a:t>
            </a:r>
          </a:p>
        </p:txBody>
      </p:sp>
      <p:pic>
        <p:nvPicPr>
          <p:cNvPr id="6" name="Picture 5">
            <a:extLst>
              <a:ext uri="{FF2B5EF4-FFF2-40B4-BE49-F238E27FC236}">
                <a16:creationId xmlns:a16="http://schemas.microsoft.com/office/drawing/2014/main" id="{F86E6F71-6FAB-4F6A-8D95-9B99BDA8832E}"/>
              </a:ext>
            </a:extLst>
          </p:cNvPr>
          <p:cNvPicPr>
            <a:picLocks noChangeAspect="1"/>
          </p:cNvPicPr>
          <p:nvPr/>
        </p:nvPicPr>
        <p:blipFill>
          <a:blip r:embed="rId3"/>
          <a:stretch>
            <a:fillRect/>
          </a:stretch>
        </p:blipFill>
        <p:spPr>
          <a:xfrm>
            <a:off x="9257340" y="4159251"/>
            <a:ext cx="1953587" cy="1871662"/>
          </a:xfrm>
          <a:prstGeom prst="rect">
            <a:avLst/>
          </a:prstGeom>
        </p:spPr>
      </p:pic>
      <p:sp>
        <p:nvSpPr>
          <p:cNvPr id="38" name="Down Arrow 28">
            <a:extLst>
              <a:ext uri="{FF2B5EF4-FFF2-40B4-BE49-F238E27FC236}">
                <a16:creationId xmlns:a16="http://schemas.microsoft.com/office/drawing/2014/main" id="{6DAECBCB-917B-46F4-8BDF-273FCE7E779A}"/>
              </a:ext>
            </a:extLst>
          </p:cNvPr>
          <p:cNvSpPr/>
          <p:nvPr/>
        </p:nvSpPr>
        <p:spPr>
          <a:xfrm rot="16200000">
            <a:off x="8559979" y="5159465"/>
            <a:ext cx="798426" cy="588694"/>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9" name="Rectangle 38">
            <a:extLst>
              <a:ext uri="{FF2B5EF4-FFF2-40B4-BE49-F238E27FC236}">
                <a16:creationId xmlns:a16="http://schemas.microsoft.com/office/drawing/2014/main" id="{77703918-E099-46FE-A65B-43450B7F2EA5}"/>
              </a:ext>
            </a:extLst>
          </p:cNvPr>
          <p:cNvSpPr/>
          <p:nvPr/>
        </p:nvSpPr>
        <p:spPr>
          <a:xfrm>
            <a:off x="3250548" y="4236863"/>
            <a:ext cx="5367990" cy="445644"/>
          </a:xfrm>
          <a:prstGeom prst="rect">
            <a:avLst/>
          </a:prstGeom>
          <a:solidFill>
            <a:srgbClr val="F68A33"/>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Device SDK with configuration</a:t>
            </a:r>
          </a:p>
        </p:txBody>
      </p:sp>
    </p:spTree>
    <p:extLst>
      <p:ext uri="{BB962C8B-B14F-4D97-AF65-F5344CB8AC3E}">
        <p14:creationId xmlns:p14="http://schemas.microsoft.com/office/powerpoint/2010/main" val="288013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896C27-BCEB-47FA-A152-53894C0D22F2}"/>
              </a:ext>
            </a:extLst>
          </p:cNvPr>
          <p:cNvSpPr/>
          <p:nvPr/>
        </p:nvSpPr>
        <p:spPr>
          <a:xfrm>
            <a:off x="6972300" y="3044190"/>
            <a:ext cx="2891790" cy="198501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Cortex-M User Application</a:t>
            </a:r>
            <a:endParaRPr lang="en-GB">
              <a:solidFill>
                <a:schemeClr val="tx1"/>
              </a:solidFill>
            </a:endParaRPr>
          </a:p>
        </p:txBody>
      </p:sp>
      <p:sp>
        <p:nvSpPr>
          <p:cNvPr id="2" name="Title 1">
            <a:extLst>
              <a:ext uri="{FF2B5EF4-FFF2-40B4-BE49-F238E27FC236}">
                <a16:creationId xmlns:a16="http://schemas.microsoft.com/office/drawing/2014/main" id="{5392322A-521C-4199-BCE8-576866E7B270}"/>
              </a:ext>
            </a:extLst>
          </p:cNvPr>
          <p:cNvSpPr>
            <a:spLocks noGrp="1"/>
          </p:cNvSpPr>
          <p:nvPr>
            <p:ph type="title"/>
          </p:nvPr>
        </p:nvSpPr>
        <p:spPr/>
        <p:txBody>
          <a:bodyPr/>
          <a:lstStyle/>
          <a:p>
            <a:r>
              <a:rPr lang="en-US"/>
              <a:t>FVP/FM Streaming Peripheral Extension</a:t>
            </a:r>
            <a:endParaRPr lang="en-GB"/>
          </a:p>
        </p:txBody>
      </p:sp>
      <p:sp>
        <p:nvSpPr>
          <p:cNvPr id="3" name="Text Placeholder 2">
            <a:extLst>
              <a:ext uri="{FF2B5EF4-FFF2-40B4-BE49-F238E27FC236}">
                <a16:creationId xmlns:a16="http://schemas.microsoft.com/office/drawing/2014/main" id="{97374423-904F-43D6-B99F-2F83B11CD8A8}"/>
              </a:ext>
            </a:extLst>
          </p:cNvPr>
          <p:cNvSpPr>
            <a:spLocks noGrp="1"/>
          </p:cNvSpPr>
          <p:nvPr>
            <p:ph type="body" sz="quarter" idx="13"/>
          </p:nvPr>
        </p:nvSpPr>
        <p:spPr/>
        <p:txBody>
          <a:bodyPr/>
          <a:lstStyle/>
          <a:p>
            <a:r>
              <a:rPr lang="en-US"/>
              <a:t>First PoC implementation of Streaming Interface</a:t>
            </a:r>
            <a:endParaRPr lang="en-GB"/>
          </a:p>
        </p:txBody>
      </p:sp>
      <p:sp>
        <p:nvSpPr>
          <p:cNvPr id="6" name="Rectangle 5">
            <a:extLst>
              <a:ext uri="{FF2B5EF4-FFF2-40B4-BE49-F238E27FC236}">
                <a16:creationId xmlns:a16="http://schemas.microsoft.com/office/drawing/2014/main" id="{F9BFC041-21AB-46FA-9CE9-FBF2ED06AE71}"/>
              </a:ext>
            </a:extLst>
          </p:cNvPr>
          <p:cNvSpPr/>
          <p:nvPr/>
        </p:nvSpPr>
        <p:spPr>
          <a:xfrm>
            <a:off x="4250054" y="2076450"/>
            <a:ext cx="2493645" cy="1436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CorStone-300</a:t>
            </a:r>
            <a:br>
              <a:rPr lang="en-US" dirty="0"/>
            </a:br>
            <a:r>
              <a:rPr lang="en-US" dirty="0"/>
              <a:t>(or Cortex-M4)</a:t>
            </a:r>
            <a:br>
              <a:rPr lang="en-US" dirty="0"/>
            </a:br>
            <a:r>
              <a:rPr lang="en-US" dirty="0"/>
              <a:t>Model</a:t>
            </a:r>
            <a:endParaRPr lang="en-GB" dirty="0"/>
          </a:p>
        </p:txBody>
      </p:sp>
      <p:sp>
        <p:nvSpPr>
          <p:cNvPr id="7" name="Rectangle 6">
            <a:extLst>
              <a:ext uri="{FF2B5EF4-FFF2-40B4-BE49-F238E27FC236}">
                <a16:creationId xmlns:a16="http://schemas.microsoft.com/office/drawing/2014/main" id="{177C74EE-4661-4801-B146-BB383E0EAF9C}"/>
              </a:ext>
            </a:extLst>
          </p:cNvPr>
          <p:cNvSpPr/>
          <p:nvPr/>
        </p:nvSpPr>
        <p:spPr>
          <a:xfrm>
            <a:off x="4250054" y="3463290"/>
            <a:ext cx="2493645" cy="14363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System C</a:t>
            </a:r>
            <a:br>
              <a:rPr lang="en-US" dirty="0"/>
            </a:br>
            <a:r>
              <a:rPr lang="en-US" dirty="0"/>
              <a:t>Virtual Streaming Interface</a:t>
            </a:r>
            <a:br>
              <a:rPr lang="en-US" dirty="0"/>
            </a:br>
            <a:r>
              <a:rPr lang="en-US" dirty="0"/>
              <a:t>(</a:t>
            </a:r>
            <a:r>
              <a:rPr lang="en-US" dirty="0">
                <a:ea typeface="+mn-lt"/>
                <a:cs typeface="+mn-lt"/>
              </a:rPr>
              <a:t>System C Peripheral)</a:t>
            </a:r>
            <a:endParaRPr lang="en-US" dirty="0">
              <a:cs typeface="Calibri"/>
            </a:endParaRPr>
          </a:p>
        </p:txBody>
      </p:sp>
      <p:sp>
        <p:nvSpPr>
          <p:cNvPr id="8" name="Rectangle 7">
            <a:extLst>
              <a:ext uri="{FF2B5EF4-FFF2-40B4-BE49-F238E27FC236}">
                <a16:creationId xmlns:a16="http://schemas.microsoft.com/office/drawing/2014/main" id="{8E8DE881-31C1-4B04-9739-1EA54A4FC24D}"/>
              </a:ext>
            </a:extLst>
          </p:cNvPr>
          <p:cNvSpPr/>
          <p:nvPr/>
        </p:nvSpPr>
        <p:spPr>
          <a:xfrm>
            <a:off x="2994660" y="3429000"/>
            <a:ext cx="982980" cy="149733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Python</a:t>
            </a:r>
            <a:br>
              <a:rPr lang="en-US"/>
            </a:br>
            <a:r>
              <a:rPr lang="en-US" sz="1400"/>
              <a:t>Streaming</a:t>
            </a:r>
          </a:p>
          <a:p>
            <a:pPr algn="ctr"/>
            <a:r>
              <a:rPr lang="en-US" sz="1400"/>
              <a:t>Interface</a:t>
            </a:r>
            <a:endParaRPr lang="en-GB"/>
          </a:p>
        </p:txBody>
      </p:sp>
      <p:sp>
        <p:nvSpPr>
          <p:cNvPr id="9" name="Rectangle 8">
            <a:extLst>
              <a:ext uri="{FF2B5EF4-FFF2-40B4-BE49-F238E27FC236}">
                <a16:creationId xmlns:a16="http://schemas.microsoft.com/office/drawing/2014/main" id="{90A24D2A-66DF-4017-A0E1-6299C0B93081}"/>
              </a:ext>
            </a:extLst>
          </p:cNvPr>
          <p:cNvSpPr/>
          <p:nvPr/>
        </p:nvSpPr>
        <p:spPr>
          <a:xfrm>
            <a:off x="982663" y="3440430"/>
            <a:ext cx="1832927" cy="6057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Audio Interface</a:t>
            </a:r>
            <a:endParaRPr lang="en-GB"/>
          </a:p>
        </p:txBody>
      </p:sp>
      <p:sp>
        <p:nvSpPr>
          <p:cNvPr id="10" name="Flowchart: Multidocument 9">
            <a:extLst>
              <a:ext uri="{FF2B5EF4-FFF2-40B4-BE49-F238E27FC236}">
                <a16:creationId xmlns:a16="http://schemas.microsoft.com/office/drawing/2014/main" id="{AEC764CF-C0E1-4BC2-823E-976FF65C2DA7}"/>
              </a:ext>
            </a:extLst>
          </p:cNvPr>
          <p:cNvSpPr/>
          <p:nvPr/>
        </p:nvSpPr>
        <p:spPr>
          <a:xfrm>
            <a:off x="1084437" y="5311662"/>
            <a:ext cx="1554797" cy="834390"/>
          </a:xfrm>
          <a:prstGeom prst="flowChartMulti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Audio files</a:t>
            </a:r>
            <a:endParaRPr lang="en-GB"/>
          </a:p>
        </p:txBody>
      </p:sp>
      <p:cxnSp>
        <p:nvCxnSpPr>
          <p:cNvPr id="13" name="Straight Arrow Connector 12">
            <a:extLst>
              <a:ext uri="{FF2B5EF4-FFF2-40B4-BE49-F238E27FC236}">
                <a16:creationId xmlns:a16="http://schemas.microsoft.com/office/drawing/2014/main" id="{34BD0E31-CD13-4813-B799-FB67193EFDEC}"/>
              </a:ext>
            </a:extLst>
          </p:cNvPr>
          <p:cNvCxnSpPr>
            <a:stCxn id="8" idx="3"/>
            <a:endCxn id="7" idx="1"/>
          </p:cNvCxnSpPr>
          <p:nvPr/>
        </p:nvCxnSpPr>
        <p:spPr>
          <a:xfrm>
            <a:off x="3977640" y="4177665"/>
            <a:ext cx="272414" cy="381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867ACA-CE25-4218-8ACB-50542875A9C9}"/>
              </a:ext>
            </a:extLst>
          </p:cNvPr>
          <p:cNvCxnSpPr>
            <a:cxnSpLocks/>
            <a:endCxn id="19" idx="1"/>
          </p:cNvCxnSpPr>
          <p:nvPr/>
        </p:nvCxnSpPr>
        <p:spPr>
          <a:xfrm flipV="1">
            <a:off x="6747510" y="4154805"/>
            <a:ext cx="354330" cy="381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48F75A-A00C-4702-9FAC-219E312E7BD4}"/>
              </a:ext>
            </a:extLst>
          </p:cNvPr>
          <p:cNvCxnSpPr/>
          <p:nvPr/>
        </p:nvCxnSpPr>
        <p:spPr>
          <a:xfrm>
            <a:off x="4274820" y="5715000"/>
            <a:ext cx="244602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0AA0175-FBA7-47EB-B14E-709C2127DFBF}"/>
              </a:ext>
            </a:extLst>
          </p:cNvPr>
          <p:cNvSpPr txBox="1"/>
          <p:nvPr/>
        </p:nvSpPr>
        <p:spPr>
          <a:xfrm>
            <a:off x="4549140" y="5474970"/>
            <a:ext cx="1874520"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a:solidFill>
                  <a:schemeClr val="tx2"/>
                </a:solidFill>
                <a:latin typeface="+mn-lt"/>
                <a:ea typeface="+mn-ea"/>
                <a:cs typeface="+mn-cs"/>
              </a:rPr>
              <a:t>Closed Source</a:t>
            </a:r>
            <a:endParaRPr lang="en-GB" sz="1600" kern="1200" err="1">
              <a:solidFill>
                <a:schemeClr val="tx2"/>
              </a:solidFill>
              <a:latin typeface="+mn-lt"/>
              <a:ea typeface="+mn-ea"/>
              <a:cs typeface="+mn-cs"/>
            </a:endParaRPr>
          </a:p>
        </p:txBody>
      </p:sp>
      <p:sp>
        <p:nvSpPr>
          <p:cNvPr id="19" name="Rectangle 18">
            <a:extLst>
              <a:ext uri="{FF2B5EF4-FFF2-40B4-BE49-F238E27FC236}">
                <a16:creationId xmlns:a16="http://schemas.microsoft.com/office/drawing/2014/main" id="{D94CD6BC-D984-4EFE-95CF-AF8A8637DFA2}"/>
              </a:ext>
            </a:extLst>
          </p:cNvPr>
          <p:cNvSpPr/>
          <p:nvPr/>
        </p:nvSpPr>
        <p:spPr>
          <a:xfrm>
            <a:off x="7101840" y="3429000"/>
            <a:ext cx="1264920" cy="145161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Audio</a:t>
            </a:r>
            <a:br>
              <a:rPr lang="en-US"/>
            </a:br>
            <a:r>
              <a:rPr lang="en-US"/>
              <a:t>Peripheral Driver</a:t>
            </a:r>
            <a:endParaRPr lang="en-GB"/>
          </a:p>
        </p:txBody>
      </p:sp>
      <p:sp>
        <p:nvSpPr>
          <p:cNvPr id="20" name="Rectangle 19">
            <a:extLst>
              <a:ext uri="{FF2B5EF4-FFF2-40B4-BE49-F238E27FC236}">
                <a16:creationId xmlns:a16="http://schemas.microsoft.com/office/drawing/2014/main" id="{A0213FEA-CEFF-476F-8AFF-7E3EBF8665DF}"/>
              </a:ext>
            </a:extLst>
          </p:cNvPr>
          <p:cNvSpPr/>
          <p:nvPr/>
        </p:nvSpPr>
        <p:spPr>
          <a:xfrm>
            <a:off x="8522970" y="3429000"/>
            <a:ext cx="1264920" cy="144018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Algorithm</a:t>
            </a:r>
            <a:br>
              <a:rPr lang="en-US"/>
            </a:br>
            <a:r>
              <a:rPr lang="en-US"/>
              <a:t>under </a:t>
            </a:r>
            <a:br>
              <a:rPr lang="en-US"/>
            </a:br>
            <a:r>
              <a:rPr lang="en-US"/>
              <a:t>Test</a:t>
            </a:r>
            <a:endParaRPr lang="en-GB"/>
          </a:p>
        </p:txBody>
      </p:sp>
      <p:sp>
        <p:nvSpPr>
          <p:cNvPr id="26" name="TextBox 25">
            <a:extLst>
              <a:ext uri="{FF2B5EF4-FFF2-40B4-BE49-F238E27FC236}">
                <a16:creationId xmlns:a16="http://schemas.microsoft.com/office/drawing/2014/main" id="{8F2C8393-6F7E-4260-84A1-1576FEC45265}"/>
              </a:ext>
            </a:extLst>
          </p:cNvPr>
          <p:cNvSpPr txBox="1"/>
          <p:nvPr/>
        </p:nvSpPr>
        <p:spPr>
          <a:xfrm>
            <a:off x="7040880" y="5372100"/>
            <a:ext cx="3726180"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a:solidFill>
                  <a:schemeClr val="tx2"/>
                </a:solidFill>
                <a:latin typeface="+mn-lt"/>
                <a:ea typeface="+mn-ea"/>
              </a:rPr>
              <a:t>In an example we provide the same Audio Peripheral Driver API implemented on a real microcontroller</a:t>
            </a:r>
            <a:endParaRPr lang="en-GB" sz="1600" kern="1200" err="1">
              <a:solidFill>
                <a:schemeClr val="tx2"/>
              </a:solidFill>
              <a:latin typeface="+mn-lt"/>
              <a:ea typeface="+mn-ea"/>
              <a:cs typeface="+mn-cs"/>
            </a:endParaRPr>
          </a:p>
        </p:txBody>
      </p:sp>
      <p:sp>
        <p:nvSpPr>
          <p:cNvPr id="29" name="TextBox 28">
            <a:extLst>
              <a:ext uri="{FF2B5EF4-FFF2-40B4-BE49-F238E27FC236}">
                <a16:creationId xmlns:a16="http://schemas.microsoft.com/office/drawing/2014/main" id="{CCC374B9-185F-44EA-A687-EEEECC16710E}"/>
              </a:ext>
            </a:extLst>
          </p:cNvPr>
          <p:cNvSpPr txBox="1"/>
          <p:nvPr/>
        </p:nvSpPr>
        <p:spPr>
          <a:xfrm>
            <a:off x="6998970" y="2072640"/>
            <a:ext cx="3848100" cy="6647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a:solidFill>
                  <a:schemeClr val="tx2"/>
                </a:solidFill>
                <a:latin typeface="+mn-lt"/>
                <a:ea typeface="+mn-ea"/>
              </a:rPr>
              <a:t>Also, the Cortex-M side implements a flexible streaming peripheral that can serve a wide range of use cases. Initially we show audio.</a:t>
            </a:r>
            <a:endParaRPr lang="en-GB" sz="1600" kern="1200" err="1">
              <a:solidFill>
                <a:schemeClr val="tx2"/>
              </a:solidFill>
              <a:latin typeface="+mn-lt"/>
              <a:ea typeface="+mn-ea"/>
              <a:cs typeface="+mn-cs"/>
            </a:endParaRPr>
          </a:p>
        </p:txBody>
      </p:sp>
      <p:sp>
        <p:nvSpPr>
          <p:cNvPr id="30" name="TextBox 29">
            <a:extLst>
              <a:ext uri="{FF2B5EF4-FFF2-40B4-BE49-F238E27FC236}">
                <a16:creationId xmlns:a16="http://schemas.microsoft.com/office/drawing/2014/main" id="{F2C090EB-0F4F-470A-BDEE-442EA792DF6D}"/>
              </a:ext>
            </a:extLst>
          </p:cNvPr>
          <p:cNvSpPr txBox="1"/>
          <p:nvPr/>
        </p:nvSpPr>
        <p:spPr>
          <a:xfrm>
            <a:off x="982663" y="2053590"/>
            <a:ext cx="3063557" cy="8863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a:solidFill>
                  <a:schemeClr val="tx2"/>
                </a:solidFill>
                <a:latin typeface="+mn-lt"/>
                <a:ea typeface="+mn-ea"/>
              </a:rPr>
              <a:t>The streaming peripheral is flexible and allows to implement a wide range of use cases. We show an audio interface in the first example.</a:t>
            </a:r>
            <a:endParaRPr lang="en-GB" sz="1600" kern="1200" err="1">
              <a:solidFill>
                <a:schemeClr val="tx2"/>
              </a:solidFill>
              <a:latin typeface="+mn-lt"/>
              <a:ea typeface="+mn-ea"/>
              <a:cs typeface="+mn-cs"/>
            </a:endParaRPr>
          </a:p>
        </p:txBody>
      </p:sp>
      <p:sp>
        <p:nvSpPr>
          <p:cNvPr id="21" name="TextBox 20">
            <a:extLst>
              <a:ext uri="{FF2B5EF4-FFF2-40B4-BE49-F238E27FC236}">
                <a16:creationId xmlns:a16="http://schemas.microsoft.com/office/drawing/2014/main" id="{ACE4B6C1-0BA9-4ED9-944F-7D461573A44C}"/>
              </a:ext>
            </a:extLst>
          </p:cNvPr>
          <p:cNvSpPr txBox="1"/>
          <p:nvPr/>
        </p:nvSpPr>
        <p:spPr>
          <a:xfrm>
            <a:off x="3844500" y="1586212"/>
            <a:ext cx="3848100" cy="2215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b="1" kern="1200">
                <a:solidFill>
                  <a:schemeClr val="tx2"/>
                </a:solidFill>
                <a:latin typeface="+mn-lt"/>
                <a:ea typeface="+mn-ea"/>
                <a:cs typeface="+mn-cs"/>
              </a:rPr>
              <a:t>FVP Implementation for Linux and Windows</a:t>
            </a:r>
            <a:endParaRPr lang="en-GB" sz="1600" b="1" kern="1200" err="1">
              <a:solidFill>
                <a:schemeClr val="tx2"/>
              </a:solidFill>
              <a:latin typeface="+mn-lt"/>
              <a:ea typeface="+mn-ea"/>
              <a:cs typeface="+mn-cs"/>
            </a:endParaRPr>
          </a:p>
        </p:txBody>
      </p:sp>
      <p:cxnSp>
        <p:nvCxnSpPr>
          <p:cNvPr id="5" name="Straight Arrow Connector 4">
            <a:extLst>
              <a:ext uri="{FF2B5EF4-FFF2-40B4-BE49-F238E27FC236}">
                <a16:creationId xmlns:a16="http://schemas.microsoft.com/office/drawing/2014/main" id="{773C34B5-705B-4B48-AF8B-DD66ED9414BC}"/>
              </a:ext>
            </a:extLst>
          </p:cNvPr>
          <p:cNvCxnSpPr>
            <a:cxnSpLocks/>
            <a:endCxn id="11" idx="2"/>
          </p:cNvCxnSpPr>
          <p:nvPr/>
        </p:nvCxnSpPr>
        <p:spPr>
          <a:xfrm flipV="1">
            <a:off x="1899127" y="4884420"/>
            <a:ext cx="0" cy="4328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397554-EEFC-4CA1-8E97-578D3B8DBE0A}"/>
              </a:ext>
            </a:extLst>
          </p:cNvPr>
          <p:cNvCxnSpPr>
            <a:cxnSpLocks/>
          </p:cNvCxnSpPr>
          <p:nvPr/>
        </p:nvCxnSpPr>
        <p:spPr>
          <a:xfrm flipV="1">
            <a:off x="1888689" y="4041000"/>
            <a:ext cx="0" cy="4328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C534665-709F-4249-B308-8E250D2CCF39}"/>
              </a:ext>
            </a:extLst>
          </p:cNvPr>
          <p:cNvSpPr/>
          <p:nvPr/>
        </p:nvSpPr>
        <p:spPr>
          <a:xfrm>
            <a:off x="982663" y="4278630"/>
            <a:ext cx="1832927" cy="6057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Test Script</a:t>
            </a:r>
            <a:endParaRPr lang="en-GB"/>
          </a:p>
        </p:txBody>
      </p:sp>
      <p:cxnSp>
        <p:nvCxnSpPr>
          <p:cNvPr id="25" name="Straight Arrow Connector 24">
            <a:extLst>
              <a:ext uri="{FF2B5EF4-FFF2-40B4-BE49-F238E27FC236}">
                <a16:creationId xmlns:a16="http://schemas.microsoft.com/office/drawing/2014/main" id="{4E6809AA-475E-4317-9BCA-4610DE9BC2E4}"/>
              </a:ext>
            </a:extLst>
          </p:cNvPr>
          <p:cNvCxnSpPr>
            <a:cxnSpLocks/>
          </p:cNvCxnSpPr>
          <p:nvPr/>
        </p:nvCxnSpPr>
        <p:spPr>
          <a:xfrm>
            <a:off x="2814808" y="3747605"/>
            <a:ext cx="185176"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495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5696B30-07DE-4319-9185-DD9AE4D8745A}"/>
              </a:ext>
            </a:extLst>
          </p:cNvPr>
          <p:cNvSpPr/>
          <p:nvPr/>
        </p:nvSpPr>
        <p:spPr>
          <a:xfrm>
            <a:off x="4316476" y="1352549"/>
            <a:ext cx="2401870" cy="42250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rPr>
              <a:t>AWS</a:t>
            </a:r>
            <a:endParaRPr lang="en-GB" sz="1400" b="1" dirty="0">
              <a:solidFill>
                <a:schemeClr val="tx1"/>
              </a:solidFill>
            </a:endParaRPr>
          </a:p>
        </p:txBody>
      </p:sp>
      <p:sp>
        <p:nvSpPr>
          <p:cNvPr id="33" name="Rectangle 32">
            <a:extLst>
              <a:ext uri="{FF2B5EF4-FFF2-40B4-BE49-F238E27FC236}">
                <a16:creationId xmlns:a16="http://schemas.microsoft.com/office/drawing/2014/main" id="{EEAE65BF-26EF-4E25-814D-F7507ECF5E54}"/>
              </a:ext>
            </a:extLst>
          </p:cNvPr>
          <p:cNvSpPr/>
          <p:nvPr/>
        </p:nvSpPr>
        <p:spPr>
          <a:xfrm>
            <a:off x="4456169" y="1688110"/>
            <a:ext cx="2104546" cy="37280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Step: Run AVH Actions</a:t>
            </a:r>
            <a:endParaRPr lang="en-GB" sz="1400" dirty="0">
              <a:solidFill>
                <a:schemeClr val="tx1"/>
              </a:solidFill>
            </a:endParaRPr>
          </a:p>
        </p:txBody>
      </p:sp>
      <p:sp>
        <p:nvSpPr>
          <p:cNvPr id="21" name="Rectangle 20">
            <a:extLst>
              <a:ext uri="{FF2B5EF4-FFF2-40B4-BE49-F238E27FC236}">
                <a16:creationId xmlns:a16="http://schemas.microsoft.com/office/drawing/2014/main" id="{0F8F6D10-7E91-4D68-8F46-4EF0F023AF1B}"/>
              </a:ext>
            </a:extLst>
          </p:cNvPr>
          <p:cNvSpPr/>
          <p:nvPr/>
        </p:nvSpPr>
        <p:spPr>
          <a:xfrm>
            <a:off x="533399" y="647700"/>
            <a:ext cx="3486395" cy="56616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rPr>
              <a:t>GitHub</a:t>
            </a:r>
            <a:endParaRPr lang="en-GB" sz="1400" b="1" dirty="0"/>
          </a:p>
        </p:txBody>
      </p:sp>
      <p:sp>
        <p:nvSpPr>
          <p:cNvPr id="32" name="Rectangle 31">
            <a:extLst>
              <a:ext uri="{FF2B5EF4-FFF2-40B4-BE49-F238E27FC236}">
                <a16:creationId xmlns:a16="http://schemas.microsoft.com/office/drawing/2014/main" id="{7558B30E-674E-4C08-93FE-DF60BBD0FADB}"/>
              </a:ext>
            </a:extLst>
          </p:cNvPr>
          <p:cNvSpPr/>
          <p:nvPr/>
        </p:nvSpPr>
        <p:spPr>
          <a:xfrm>
            <a:off x="615222" y="1688110"/>
            <a:ext cx="3312434" cy="37280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Step: Run avhclient</a:t>
            </a:r>
          </a:p>
        </p:txBody>
      </p:sp>
      <p:sp>
        <p:nvSpPr>
          <p:cNvPr id="5" name="Flowchart: Document 4">
            <a:extLst>
              <a:ext uri="{FF2B5EF4-FFF2-40B4-BE49-F238E27FC236}">
                <a16:creationId xmlns:a16="http://schemas.microsoft.com/office/drawing/2014/main" id="{2D3770D1-02A3-4E7A-8574-CDC5E2D313BA}"/>
              </a:ext>
            </a:extLst>
          </p:cNvPr>
          <p:cNvSpPr/>
          <p:nvPr/>
        </p:nvSpPr>
        <p:spPr>
          <a:xfrm>
            <a:off x="1652768" y="2102286"/>
            <a:ext cx="1399251" cy="618670"/>
          </a:xfrm>
          <a:prstGeom prst="flowChartDocumen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avh.yml file defines </a:t>
            </a:r>
            <a:br>
              <a:rPr lang="en-US" sz="1200" dirty="0"/>
            </a:br>
            <a:r>
              <a:rPr lang="en-US" sz="1200" dirty="0"/>
              <a:t>AVH Actions</a:t>
            </a:r>
            <a:endParaRPr lang="en-GB" sz="1200" dirty="0"/>
          </a:p>
        </p:txBody>
      </p:sp>
      <p:sp>
        <p:nvSpPr>
          <p:cNvPr id="31" name="Flowchart: Multidocument 30">
            <a:extLst>
              <a:ext uri="{FF2B5EF4-FFF2-40B4-BE49-F238E27FC236}">
                <a16:creationId xmlns:a16="http://schemas.microsoft.com/office/drawing/2014/main" id="{9DA0B6E2-E45E-4590-9162-19670038C10C}"/>
              </a:ext>
            </a:extLst>
          </p:cNvPr>
          <p:cNvSpPr/>
          <p:nvPr/>
        </p:nvSpPr>
        <p:spPr>
          <a:xfrm>
            <a:off x="2351080" y="2863216"/>
            <a:ext cx="1399251" cy="637609"/>
          </a:xfrm>
          <a:prstGeom prst="flowChartMultidocument">
            <a:avLst/>
          </a:prstGeom>
          <a:solidFill>
            <a:schemeClr val="bg1"/>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Executable files</a:t>
            </a:r>
            <a:br>
              <a:rPr lang="en-US" sz="1200" dirty="0">
                <a:solidFill>
                  <a:schemeClr val="tx1">
                    <a:lumMod val="50000"/>
                    <a:lumOff val="50000"/>
                  </a:schemeClr>
                </a:solidFill>
              </a:rPr>
            </a:br>
            <a:r>
              <a:rPr lang="en-US" sz="1200" dirty="0">
                <a:solidFill>
                  <a:schemeClr val="tx1">
                    <a:lumMod val="50000"/>
                    <a:lumOff val="50000"/>
                  </a:schemeClr>
                </a:solidFill>
              </a:rPr>
              <a:t>(*.axf, *.elf)</a:t>
            </a:r>
            <a:endParaRPr lang="en-GB" sz="1200" dirty="0">
              <a:solidFill>
                <a:schemeClr val="tx1">
                  <a:lumMod val="50000"/>
                  <a:lumOff val="50000"/>
                </a:schemeClr>
              </a:solidFill>
            </a:endParaRPr>
          </a:p>
        </p:txBody>
      </p:sp>
      <p:sp>
        <p:nvSpPr>
          <p:cNvPr id="36" name="Flowchart: Multidocument 35">
            <a:extLst>
              <a:ext uri="{FF2B5EF4-FFF2-40B4-BE49-F238E27FC236}">
                <a16:creationId xmlns:a16="http://schemas.microsoft.com/office/drawing/2014/main" id="{399EFCAB-0222-46FF-AD20-1C25CA8AAE6E}"/>
              </a:ext>
            </a:extLst>
          </p:cNvPr>
          <p:cNvSpPr/>
          <p:nvPr/>
        </p:nvSpPr>
        <p:spPr>
          <a:xfrm>
            <a:off x="818727" y="3692686"/>
            <a:ext cx="1399251" cy="640479"/>
          </a:xfrm>
          <a:prstGeom prst="flowChartMultidocument">
            <a:avLst/>
          </a:prstGeom>
          <a:solidFill>
            <a:schemeClr val="bg1"/>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Python script files (*.py)</a:t>
            </a:r>
            <a:endParaRPr lang="en-GB" sz="1200" dirty="0">
              <a:solidFill>
                <a:schemeClr val="tx1">
                  <a:lumMod val="50000"/>
                  <a:lumOff val="50000"/>
                </a:schemeClr>
              </a:solidFill>
            </a:endParaRPr>
          </a:p>
        </p:txBody>
      </p:sp>
      <p:sp>
        <p:nvSpPr>
          <p:cNvPr id="37" name="Flowchart: Multidocument 36">
            <a:extLst>
              <a:ext uri="{FF2B5EF4-FFF2-40B4-BE49-F238E27FC236}">
                <a16:creationId xmlns:a16="http://schemas.microsoft.com/office/drawing/2014/main" id="{7ED0FAE0-437B-40FF-AA8F-B3FCE56A8FB9}"/>
              </a:ext>
            </a:extLst>
          </p:cNvPr>
          <p:cNvSpPr/>
          <p:nvPr/>
        </p:nvSpPr>
        <p:spPr>
          <a:xfrm>
            <a:off x="2351080" y="3692687"/>
            <a:ext cx="1403960" cy="618670"/>
          </a:xfrm>
          <a:prstGeom prst="flowChartMultidocument">
            <a:avLst/>
          </a:prstGeom>
          <a:solidFill>
            <a:schemeClr val="bg1"/>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Other input files (*.wav, …)</a:t>
            </a:r>
            <a:endParaRPr lang="en-GB" sz="1200" dirty="0">
              <a:solidFill>
                <a:schemeClr val="tx1">
                  <a:lumMod val="50000"/>
                  <a:lumOff val="50000"/>
                </a:schemeClr>
              </a:solidFill>
            </a:endParaRPr>
          </a:p>
        </p:txBody>
      </p:sp>
      <p:sp>
        <p:nvSpPr>
          <p:cNvPr id="30" name="Flowchart: Multidocument 29">
            <a:extLst>
              <a:ext uri="{FF2B5EF4-FFF2-40B4-BE49-F238E27FC236}">
                <a16:creationId xmlns:a16="http://schemas.microsoft.com/office/drawing/2014/main" id="{BC56240F-1CD1-429D-8824-28F6830EEC40}"/>
              </a:ext>
            </a:extLst>
          </p:cNvPr>
          <p:cNvSpPr/>
          <p:nvPr/>
        </p:nvSpPr>
        <p:spPr>
          <a:xfrm>
            <a:off x="830116" y="2887878"/>
            <a:ext cx="1399251" cy="640479"/>
          </a:xfrm>
          <a:prstGeom prst="flowChartMultidocument">
            <a:avLst/>
          </a:prstGeom>
          <a:solidFill>
            <a:schemeClr val="bg1"/>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Source files</a:t>
            </a:r>
            <a:br>
              <a:rPr lang="en-US" sz="1200" dirty="0">
                <a:solidFill>
                  <a:schemeClr val="tx1">
                    <a:lumMod val="50000"/>
                    <a:lumOff val="50000"/>
                  </a:schemeClr>
                </a:solidFill>
              </a:rPr>
            </a:br>
            <a:r>
              <a:rPr lang="en-US" sz="1200" dirty="0">
                <a:solidFill>
                  <a:schemeClr val="tx1">
                    <a:lumMod val="50000"/>
                    <a:lumOff val="50000"/>
                  </a:schemeClr>
                </a:solidFill>
              </a:rPr>
              <a:t>(*.c, *.cpp, *.h)</a:t>
            </a:r>
            <a:endParaRPr lang="en-GB" sz="1200" dirty="0">
              <a:solidFill>
                <a:schemeClr val="tx1">
                  <a:lumMod val="50000"/>
                  <a:lumOff val="50000"/>
                </a:schemeClr>
              </a:solidFill>
            </a:endParaRPr>
          </a:p>
        </p:txBody>
      </p:sp>
      <p:sp>
        <p:nvSpPr>
          <p:cNvPr id="35" name="Rectangle 34">
            <a:extLst>
              <a:ext uri="{FF2B5EF4-FFF2-40B4-BE49-F238E27FC236}">
                <a16:creationId xmlns:a16="http://schemas.microsoft.com/office/drawing/2014/main" id="{6AED42C0-4039-40D5-8339-2D75991E19F9}"/>
              </a:ext>
            </a:extLst>
          </p:cNvPr>
          <p:cNvSpPr/>
          <p:nvPr/>
        </p:nvSpPr>
        <p:spPr>
          <a:xfrm>
            <a:off x="615222" y="5668120"/>
            <a:ext cx="3312434" cy="45637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Step: Publish results and artifacts</a:t>
            </a:r>
          </a:p>
        </p:txBody>
      </p:sp>
      <p:sp>
        <p:nvSpPr>
          <p:cNvPr id="6" name="Arrow: Bent 5">
            <a:extLst>
              <a:ext uri="{FF2B5EF4-FFF2-40B4-BE49-F238E27FC236}">
                <a16:creationId xmlns:a16="http://schemas.microsoft.com/office/drawing/2014/main" id="{470A688E-CD3D-C3B7-6152-1D1ED688D041}"/>
              </a:ext>
            </a:extLst>
          </p:cNvPr>
          <p:cNvSpPr/>
          <p:nvPr/>
        </p:nvSpPr>
        <p:spPr>
          <a:xfrm rot="10800000">
            <a:off x="3122276" y="4841928"/>
            <a:ext cx="2432703" cy="309453"/>
          </a:xfrm>
          <a:prstGeom prst="bentArrow">
            <a:avLst>
              <a:gd name="adj1" fmla="val 35547"/>
              <a:gd name="adj2" fmla="val 33984"/>
              <a:gd name="adj3" fmla="val 41500"/>
              <a:gd name="adj4" fmla="val 354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Flowchart: Multidocument 17">
            <a:extLst>
              <a:ext uri="{FF2B5EF4-FFF2-40B4-BE49-F238E27FC236}">
                <a16:creationId xmlns:a16="http://schemas.microsoft.com/office/drawing/2014/main" id="{F193B99D-00C8-43D5-A8CC-0E46D2AFFC10}"/>
              </a:ext>
            </a:extLst>
          </p:cNvPr>
          <p:cNvSpPr/>
          <p:nvPr/>
        </p:nvSpPr>
        <p:spPr>
          <a:xfrm>
            <a:off x="4872163" y="4175103"/>
            <a:ext cx="1277750" cy="705116"/>
          </a:xfrm>
          <a:prstGeom prst="flowChartMultidocumen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Output and </a:t>
            </a:r>
            <a:br>
              <a:rPr lang="en-US" sz="1200" dirty="0">
                <a:solidFill>
                  <a:schemeClr val="tx1">
                    <a:lumMod val="50000"/>
                    <a:lumOff val="50000"/>
                  </a:schemeClr>
                </a:solidFill>
              </a:rPr>
            </a:br>
            <a:r>
              <a:rPr lang="en-US" sz="1200" dirty="0">
                <a:solidFill>
                  <a:schemeClr val="tx1">
                    <a:lumMod val="50000"/>
                    <a:lumOff val="50000"/>
                  </a:schemeClr>
                </a:solidFill>
              </a:rPr>
              <a:t>log files</a:t>
            </a:r>
            <a:endParaRPr lang="en-GB" sz="1200" dirty="0">
              <a:solidFill>
                <a:schemeClr val="tx1">
                  <a:lumMod val="50000"/>
                  <a:lumOff val="50000"/>
                </a:schemeClr>
              </a:solidFill>
            </a:endParaRPr>
          </a:p>
        </p:txBody>
      </p:sp>
      <p:sp>
        <p:nvSpPr>
          <p:cNvPr id="7" name="Rectangle: Rounded Corners 6">
            <a:extLst>
              <a:ext uri="{FF2B5EF4-FFF2-40B4-BE49-F238E27FC236}">
                <a16:creationId xmlns:a16="http://schemas.microsoft.com/office/drawing/2014/main" id="{B4249144-FB33-DAF4-8D6B-892888F11C56}"/>
              </a:ext>
            </a:extLst>
          </p:cNvPr>
          <p:cNvSpPr/>
          <p:nvPr/>
        </p:nvSpPr>
        <p:spPr>
          <a:xfrm>
            <a:off x="714442" y="2020432"/>
            <a:ext cx="3188188" cy="2663545"/>
          </a:xfrm>
          <a:prstGeom prst="roundRect">
            <a:avLst>
              <a:gd name="adj" fmla="val 7900"/>
            </a:avLst>
          </a:prstGeom>
          <a:noFill/>
          <a:ln>
            <a:solidFill>
              <a:schemeClr val="accent5">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Multidocument 38">
            <a:extLst>
              <a:ext uri="{FF2B5EF4-FFF2-40B4-BE49-F238E27FC236}">
                <a16:creationId xmlns:a16="http://schemas.microsoft.com/office/drawing/2014/main" id="{FC261C7C-7FA1-6C5F-28FA-F3B27044967E}"/>
              </a:ext>
            </a:extLst>
          </p:cNvPr>
          <p:cNvSpPr/>
          <p:nvPr/>
        </p:nvSpPr>
        <p:spPr>
          <a:xfrm>
            <a:off x="1651454" y="4806833"/>
            <a:ext cx="1399251" cy="551874"/>
          </a:xfrm>
          <a:prstGeom prst="flowChartMultidocument">
            <a:avLst/>
          </a:prstGeom>
          <a:solidFill>
            <a:schemeClr val="bg1"/>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Output and log files</a:t>
            </a:r>
            <a:endParaRPr lang="en-GB" sz="1200" dirty="0">
              <a:solidFill>
                <a:schemeClr val="tx1">
                  <a:lumMod val="50000"/>
                  <a:lumOff val="50000"/>
                </a:schemeClr>
              </a:solidFill>
            </a:endParaRPr>
          </a:p>
        </p:txBody>
      </p:sp>
      <p:sp>
        <p:nvSpPr>
          <p:cNvPr id="13" name="Arrow: Right 12">
            <a:extLst>
              <a:ext uri="{FF2B5EF4-FFF2-40B4-BE49-F238E27FC236}">
                <a16:creationId xmlns:a16="http://schemas.microsoft.com/office/drawing/2014/main" id="{DAD1BD77-A5F9-88EF-BBF6-7A92CD5FEBCA}"/>
              </a:ext>
            </a:extLst>
          </p:cNvPr>
          <p:cNvSpPr/>
          <p:nvPr/>
        </p:nvSpPr>
        <p:spPr>
          <a:xfrm>
            <a:off x="3747055" y="2393672"/>
            <a:ext cx="811569" cy="21396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C35A3E7F-7716-77D3-98B1-F507FBB14120}"/>
              </a:ext>
            </a:extLst>
          </p:cNvPr>
          <p:cNvSpPr txBox="1"/>
          <p:nvPr/>
        </p:nvSpPr>
        <p:spPr>
          <a:xfrm>
            <a:off x="2831927" y="4400438"/>
            <a:ext cx="993313" cy="276999"/>
          </a:xfrm>
          <a:prstGeom prst="rect">
            <a:avLst/>
          </a:prstGeom>
          <a:noFill/>
        </p:spPr>
        <p:txBody>
          <a:bodyPr wrap="square">
            <a:spAutoFit/>
          </a:bodyPr>
          <a:lstStyle/>
          <a:p>
            <a:pPr algn="ctr"/>
            <a:r>
              <a:rPr lang="en-US" sz="1200" dirty="0">
                <a:solidFill>
                  <a:schemeClr val="tx1">
                    <a:lumMod val="50000"/>
                    <a:lumOff val="50000"/>
                  </a:schemeClr>
                </a:solidFill>
              </a:rPr>
              <a:t>Project files</a:t>
            </a:r>
            <a:endParaRPr lang="en-GB" sz="1200" dirty="0">
              <a:solidFill>
                <a:schemeClr val="tx1">
                  <a:lumMod val="50000"/>
                  <a:lumOff val="50000"/>
                </a:schemeClr>
              </a:solidFill>
            </a:endParaRPr>
          </a:p>
        </p:txBody>
      </p:sp>
      <p:sp>
        <p:nvSpPr>
          <p:cNvPr id="45" name="Arrow: Right 44">
            <a:extLst>
              <a:ext uri="{FF2B5EF4-FFF2-40B4-BE49-F238E27FC236}">
                <a16:creationId xmlns:a16="http://schemas.microsoft.com/office/drawing/2014/main" id="{7561E850-9AC4-B480-7525-E1C707D4ACCB}"/>
              </a:ext>
            </a:extLst>
          </p:cNvPr>
          <p:cNvSpPr/>
          <p:nvPr/>
        </p:nvSpPr>
        <p:spPr>
          <a:xfrm rot="5400000">
            <a:off x="4791150" y="3350202"/>
            <a:ext cx="1424902" cy="22490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8FD94B-5F26-452A-BDC6-F71D163866F5}"/>
              </a:ext>
            </a:extLst>
          </p:cNvPr>
          <p:cNvSpPr/>
          <p:nvPr/>
        </p:nvSpPr>
        <p:spPr>
          <a:xfrm>
            <a:off x="4597665" y="3128243"/>
            <a:ext cx="1841233" cy="8646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AVH AMI provides necessary tools: </a:t>
            </a:r>
            <a:br>
              <a:rPr lang="en-US" sz="1200" dirty="0"/>
            </a:br>
            <a:r>
              <a:rPr lang="en-US" sz="1200" dirty="0"/>
              <a:t>FVP models, compilers, ...</a:t>
            </a:r>
            <a:endParaRPr lang="en-GB" sz="1200" dirty="0"/>
          </a:p>
        </p:txBody>
      </p:sp>
      <p:sp>
        <p:nvSpPr>
          <p:cNvPr id="23" name="Rectangle 22">
            <a:extLst>
              <a:ext uri="{FF2B5EF4-FFF2-40B4-BE49-F238E27FC236}">
                <a16:creationId xmlns:a16="http://schemas.microsoft.com/office/drawing/2014/main" id="{8119DA75-D395-4806-9923-A60C1658B62A}"/>
              </a:ext>
            </a:extLst>
          </p:cNvPr>
          <p:cNvSpPr/>
          <p:nvPr/>
        </p:nvSpPr>
        <p:spPr>
          <a:xfrm>
            <a:off x="4597666" y="2023813"/>
            <a:ext cx="1841233" cy="993312"/>
          </a:xfrm>
          <a:prstGeom prst="rect">
            <a:avLst/>
          </a:prstGeom>
          <a:solidFill>
            <a:schemeClr val="accent1"/>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Execute actions</a:t>
            </a:r>
            <a:br>
              <a:rPr lang="en-US" sz="1200" dirty="0"/>
            </a:br>
            <a:r>
              <a:rPr lang="en-US" sz="1200" dirty="0"/>
              <a:t> defined in the avhlcient .yml file: </a:t>
            </a:r>
            <a:br>
              <a:rPr lang="en-US" sz="1200" dirty="0"/>
            </a:br>
            <a:r>
              <a:rPr lang="en-US" sz="1200" dirty="0"/>
              <a:t>AMI instance setup, </a:t>
            </a:r>
          </a:p>
          <a:p>
            <a:pPr algn="ctr"/>
            <a:r>
              <a:rPr lang="en-US" sz="1200" dirty="0"/>
              <a:t>project build, run, etc.</a:t>
            </a:r>
            <a:endParaRPr lang="en-GB" sz="1200" dirty="0"/>
          </a:p>
        </p:txBody>
      </p:sp>
      <p:sp>
        <p:nvSpPr>
          <p:cNvPr id="46" name="Arrow: Right 45">
            <a:extLst>
              <a:ext uri="{FF2B5EF4-FFF2-40B4-BE49-F238E27FC236}">
                <a16:creationId xmlns:a16="http://schemas.microsoft.com/office/drawing/2014/main" id="{9FFD65FE-7874-713A-5EAF-D6502215CD9B}"/>
              </a:ext>
            </a:extLst>
          </p:cNvPr>
          <p:cNvSpPr/>
          <p:nvPr/>
        </p:nvSpPr>
        <p:spPr>
          <a:xfrm rot="5400000">
            <a:off x="2144107" y="1465900"/>
            <a:ext cx="237668" cy="2067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4CD7DB1E-7122-C915-A106-59B131186089}"/>
              </a:ext>
            </a:extLst>
          </p:cNvPr>
          <p:cNvSpPr/>
          <p:nvPr/>
        </p:nvSpPr>
        <p:spPr>
          <a:xfrm rot="5400000">
            <a:off x="2122003" y="5442562"/>
            <a:ext cx="237668" cy="2067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7EA89926-5D51-F9CE-E9CC-408A0381FDF9}"/>
              </a:ext>
            </a:extLst>
          </p:cNvPr>
          <p:cNvSpPr/>
          <p:nvPr/>
        </p:nvSpPr>
        <p:spPr>
          <a:xfrm>
            <a:off x="615223" y="988350"/>
            <a:ext cx="3312434" cy="45637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Step: Environment setup</a:t>
            </a:r>
          </a:p>
        </p:txBody>
      </p:sp>
    </p:spTree>
    <p:extLst>
      <p:ext uri="{BB962C8B-B14F-4D97-AF65-F5344CB8AC3E}">
        <p14:creationId xmlns:p14="http://schemas.microsoft.com/office/powerpoint/2010/main" val="2636246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0F0040-5ABC-C38F-A49A-D2EA3BA34F51}"/>
              </a:ext>
            </a:extLst>
          </p:cNvPr>
          <p:cNvSpPr/>
          <p:nvPr/>
        </p:nvSpPr>
        <p:spPr>
          <a:xfrm>
            <a:off x="1742638" y="1519416"/>
            <a:ext cx="3391040" cy="1713901"/>
          </a:xfrm>
          <a:prstGeom prst="rect">
            <a:avLst/>
          </a:prstGeom>
          <a:solidFill>
            <a:schemeClr val="bg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err="1">
                <a:solidFill>
                  <a:schemeClr val="tx2"/>
                </a:solidFill>
                <a:latin typeface="Calibri" panose="020F0502020204030204" pitchFamily="34" charset="0"/>
                <a:cs typeface="Calibri" panose="020F0502020204030204" pitchFamily="34" charset="0"/>
              </a:rPr>
              <a:t>FVP_Audio</a:t>
            </a:r>
            <a:r>
              <a:rPr lang="en-US" sz="1200" dirty="0">
                <a:solidFill>
                  <a:schemeClr val="tx2"/>
                </a:solidFill>
                <a:latin typeface="Calibri" panose="020F0502020204030204" pitchFamily="34" charset="0"/>
                <a:cs typeface="Calibri" panose="020F0502020204030204" pitchFamily="34" charset="0"/>
              </a:rPr>
              <a:t> Example Firmware</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sp>
        <p:nvSpPr>
          <p:cNvPr id="48" name="Rectangle 47">
            <a:extLst>
              <a:ext uri="{FF2B5EF4-FFF2-40B4-BE49-F238E27FC236}">
                <a16:creationId xmlns:a16="http://schemas.microsoft.com/office/drawing/2014/main" id="{4D290CD9-1620-3EAE-4CF3-A128355E1908}"/>
              </a:ext>
            </a:extLst>
          </p:cNvPr>
          <p:cNvSpPr/>
          <p:nvPr/>
        </p:nvSpPr>
        <p:spPr>
          <a:xfrm>
            <a:off x="1895037" y="2433816"/>
            <a:ext cx="3116975" cy="735645"/>
          </a:xfrm>
          <a:prstGeom prst="rect">
            <a:avLst/>
          </a:prstGeom>
          <a:solidFill>
            <a:schemeClr val="bg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Software Layer: Board</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sp>
        <p:nvSpPr>
          <p:cNvPr id="20" name="Process 105">
            <a:extLst>
              <a:ext uri="{FF2B5EF4-FFF2-40B4-BE49-F238E27FC236}">
                <a16:creationId xmlns:a16="http://schemas.microsoft.com/office/drawing/2014/main" id="{899384AF-DDC0-C4FE-FF3A-555E89429C64}"/>
              </a:ext>
            </a:extLst>
          </p:cNvPr>
          <p:cNvSpPr/>
          <p:nvPr/>
        </p:nvSpPr>
        <p:spPr>
          <a:xfrm>
            <a:off x="2958706" y="1851288"/>
            <a:ext cx="972000" cy="43795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Copy </a:t>
            </a:r>
            <a:b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br>
            <a: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Audio Stream</a:t>
            </a:r>
          </a:p>
        </p:txBody>
      </p:sp>
      <p:cxnSp>
        <p:nvCxnSpPr>
          <p:cNvPr id="24" name="Straight Arrow Connector 23">
            <a:extLst>
              <a:ext uri="{FF2B5EF4-FFF2-40B4-BE49-F238E27FC236}">
                <a16:creationId xmlns:a16="http://schemas.microsoft.com/office/drawing/2014/main" id="{83950420-4C60-FD3F-430D-217FF05A4585}"/>
              </a:ext>
            </a:extLst>
          </p:cNvPr>
          <p:cNvCxnSpPr>
            <a:cxnSpLocks/>
            <a:stCxn id="38" idx="2"/>
            <a:endCxn id="53" idx="0"/>
          </p:cNvCxnSpPr>
          <p:nvPr/>
        </p:nvCxnSpPr>
        <p:spPr>
          <a:xfrm>
            <a:off x="4269701" y="3098766"/>
            <a:ext cx="1144" cy="534332"/>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281B7D8-8192-7703-DB0D-3CC69ADB58D0}"/>
              </a:ext>
            </a:extLst>
          </p:cNvPr>
          <p:cNvSpPr txBox="1"/>
          <p:nvPr/>
        </p:nvSpPr>
        <p:spPr>
          <a:xfrm>
            <a:off x="1760052" y="4800199"/>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AudioIn.wav</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33" name="Process 108">
            <a:extLst>
              <a:ext uri="{FF2B5EF4-FFF2-40B4-BE49-F238E27FC236}">
                <a16:creationId xmlns:a16="http://schemas.microsoft.com/office/drawing/2014/main" id="{BAA75E66-B64E-7008-A844-7647C41E7980}"/>
              </a:ext>
            </a:extLst>
          </p:cNvPr>
          <p:cNvSpPr/>
          <p:nvPr/>
        </p:nvSpPr>
        <p:spPr>
          <a:xfrm>
            <a:off x="2015483" y="2708424"/>
            <a:ext cx="1225308"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err="1"/>
              <a:t>vStream_AudioIn</a:t>
            </a:r>
            <a:endParaRPr lang="en-US" sz="1200" dirty="0"/>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Interface</a:t>
            </a:r>
          </a:p>
        </p:txBody>
      </p:sp>
      <p:cxnSp>
        <p:nvCxnSpPr>
          <p:cNvPr id="34" name="Straight Arrow Connector 33">
            <a:extLst>
              <a:ext uri="{FF2B5EF4-FFF2-40B4-BE49-F238E27FC236}">
                <a16:creationId xmlns:a16="http://schemas.microsoft.com/office/drawing/2014/main" id="{DFBA83A3-9C7B-FC23-EDD6-92CD6A4BD8DE}"/>
              </a:ext>
            </a:extLst>
          </p:cNvPr>
          <p:cNvCxnSpPr>
            <a:cxnSpLocks/>
            <a:stCxn id="51" idx="0"/>
            <a:endCxn id="33" idx="2"/>
          </p:cNvCxnSpPr>
          <p:nvPr/>
        </p:nvCxnSpPr>
        <p:spPr>
          <a:xfrm flipH="1" flipV="1">
            <a:off x="2628137" y="3103387"/>
            <a:ext cx="1144" cy="534332"/>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 name="Process 108">
            <a:extLst>
              <a:ext uri="{FF2B5EF4-FFF2-40B4-BE49-F238E27FC236}">
                <a16:creationId xmlns:a16="http://schemas.microsoft.com/office/drawing/2014/main" id="{105BF4A9-4738-CE15-E7AD-DF94BD922D41}"/>
              </a:ext>
            </a:extLst>
          </p:cNvPr>
          <p:cNvSpPr/>
          <p:nvPr/>
        </p:nvSpPr>
        <p:spPr>
          <a:xfrm>
            <a:off x="3635001" y="2703803"/>
            <a:ext cx="1269400"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err="1"/>
              <a:t>vStream_AudioOut</a:t>
            </a:r>
            <a:endParaRPr lang="en-US" sz="1200" dirty="0"/>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Interface</a:t>
            </a:r>
          </a:p>
        </p:txBody>
      </p:sp>
      <p:cxnSp>
        <p:nvCxnSpPr>
          <p:cNvPr id="44" name="Connector: Elbow 43">
            <a:extLst>
              <a:ext uri="{FF2B5EF4-FFF2-40B4-BE49-F238E27FC236}">
                <a16:creationId xmlns:a16="http://schemas.microsoft.com/office/drawing/2014/main" id="{98A502F5-E0DA-4E12-AEC9-CA6ED4116254}"/>
              </a:ext>
            </a:extLst>
          </p:cNvPr>
          <p:cNvCxnSpPr>
            <a:stCxn id="33" idx="0"/>
            <a:endCxn id="20" idx="1"/>
          </p:cNvCxnSpPr>
          <p:nvPr/>
        </p:nvCxnSpPr>
        <p:spPr>
          <a:xfrm rot="5400000" flipH="1" flipV="1">
            <a:off x="2474342" y="2224061"/>
            <a:ext cx="638159" cy="330569"/>
          </a:xfrm>
          <a:prstGeom prst="bentConnector2">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5FE8CBCB-76FA-840E-0BF3-AD82CD3BE9E3}"/>
              </a:ext>
            </a:extLst>
          </p:cNvPr>
          <p:cNvCxnSpPr>
            <a:stCxn id="20" idx="3"/>
            <a:endCxn id="38" idx="0"/>
          </p:cNvCxnSpPr>
          <p:nvPr/>
        </p:nvCxnSpPr>
        <p:spPr>
          <a:xfrm>
            <a:off x="3930706" y="2070265"/>
            <a:ext cx="338995" cy="633538"/>
          </a:xfrm>
          <a:prstGeom prst="bentConnector2">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AA11D54-A47D-1710-60D9-0CB6D4520C66}"/>
              </a:ext>
            </a:extLst>
          </p:cNvPr>
          <p:cNvSpPr/>
          <p:nvPr/>
        </p:nvSpPr>
        <p:spPr>
          <a:xfrm>
            <a:off x="1742638" y="3394523"/>
            <a:ext cx="3391039" cy="772792"/>
          </a:xfrm>
          <a:prstGeom prst="rect">
            <a:avLst/>
          </a:prstGeom>
          <a:solidFill>
            <a:schemeClr val="accent5">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VSI Python Script (FVP)</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cxnSp>
        <p:nvCxnSpPr>
          <p:cNvPr id="50" name="Straight Arrow Connector 49">
            <a:extLst>
              <a:ext uri="{FF2B5EF4-FFF2-40B4-BE49-F238E27FC236}">
                <a16:creationId xmlns:a16="http://schemas.microsoft.com/office/drawing/2014/main" id="{4056C1A3-B5A5-C37C-97BC-24211EB41837}"/>
              </a:ext>
            </a:extLst>
          </p:cNvPr>
          <p:cNvCxnSpPr>
            <a:cxnSpLocks/>
          </p:cNvCxnSpPr>
          <p:nvPr/>
        </p:nvCxnSpPr>
        <p:spPr>
          <a:xfrm>
            <a:off x="4269701" y="4026721"/>
            <a:ext cx="0" cy="245116"/>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1" name="Process 108">
            <a:extLst>
              <a:ext uri="{FF2B5EF4-FFF2-40B4-BE49-F238E27FC236}">
                <a16:creationId xmlns:a16="http://schemas.microsoft.com/office/drawing/2014/main" id="{57B1D310-3C5E-5F18-4578-37CA4AA68026}"/>
              </a:ext>
            </a:extLst>
          </p:cNvPr>
          <p:cNvSpPr/>
          <p:nvPr/>
        </p:nvSpPr>
        <p:spPr>
          <a:xfrm>
            <a:off x="2016627" y="3637719"/>
            <a:ext cx="1225308"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a:t>VSI0 </a:t>
            </a:r>
            <a:r>
              <a:rPr lang="en-US" sz="1200" dirty="0" err="1"/>
              <a:t>AudioIn</a:t>
            </a:r>
            <a:endParaRPr lang="en-US" sz="1200" dirty="0"/>
          </a:p>
        </p:txBody>
      </p:sp>
      <p:cxnSp>
        <p:nvCxnSpPr>
          <p:cNvPr id="52" name="Straight Arrow Connector 51">
            <a:extLst>
              <a:ext uri="{FF2B5EF4-FFF2-40B4-BE49-F238E27FC236}">
                <a16:creationId xmlns:a16="http://schemas.microsoft.com/office/drawing/2014/main" id="{6380CF0B-E017-3802-CD47-580FCCA4D298}"/>
              </a:ext>
            </a:extLst>
          </p:cNvPr>
          <p:cNvCxnSpPr>
            <a:cxnSpLocks/>
            <a:endCxn id="51" idx="2"/>
          </p:cNvCxnSpPr>
          <p:nvPr/>
        </p:nvCxnSpPr>
        <p:spPr>
          <a:xfrm flipV="1">
            <a:off x="2628137" y="4032682"/>
            <a:ext cx="1144" cy="239155"/>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Process 108">
            <a:extLst>
              <a:ext uri="{FF2B5EF4-FFF2-40B4-BE49-F238E27FC236}">
                <a16:creationId xmlns:a16="http://schemas.microsoft.com/office/drawing/2014/main" id="{FBFA31D9-3055-A3D0-5E58-53BDBD0F771B}"/>
              </a:ext>
            </a:extLst>
          </p:cNvPr>
          <p:cNvSpPr/>
          <p:nvPr/>
        </p:nvSpPr>
        <p:spPr>
          <a:xfrm>
            <a:off x="3636145" y="3633098"/>
            <a:ext cx="1269400"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a:t>VSI1 </a:t>
            </a:r>
            <a:r>
              <a:rPr lang="en-US" sz="1200" dirty="0" err="1"/>
              <a:t>AudioOut</a:t>
            </a:r>
            <a:endParaRPr lang="en-US" sz="1200" dirty="0"/>
          </a:p>
        </p:txBody>
      </p:sp>
      <p:cxnSp>
        <p:nvCxnSpPr>
          <p:cNvPr id="67" name="Straight Connector 66">
            <a:extLst>
              <a:ext uri="{FF2B5EF4-FFF2-40B4-BE49-F238E27FC236}">
                <a16:creationId xmlns:a16="http://schemas.microsoft.com/office/drawing/2014/main" id="{7EC7E300-F825-09A4-B587-0E098AAB468D}"/>
              </a:ext>
            </a:extLst>
          </p:cNvPr>
          <p:cNvCxnSpPr>
            <a:cxnSpLocks/>
          </p:cNvCxnSpPr>
          <p:nvPr/>
        </p:nvCxnSpPr>
        <p:spPr>
          <a:xfrm>
            <a:off x="2628137" y="4418607"/>
            <a:ext cx="0" cy="267193"/>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916E86-48A8-637D-E7B3-3AE8B0540960}"/>
              </a:ext>
            </a:extLst>
          </p:cNvPr>
          <p:cNvCxnSpPr>
            <a:cxnSpLocks/>
          </p:cNvCxnSpPr>
          <p:nvPr/>
        </p:nvCxnSpPr>
        <p:spPr>
          <a:xfrm>
            <a:off x="4269701" y="4424485"/>
            <a:ext cx="0" cy="222542"/>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pic>
        <p:nvPicPr>
          <p:cNvPr id="73" name="Graphic 72">
            <a:extLst>
              <a:ext uri="{FF2B5EF4-FFF2-40B4-BE49-F238E27FC236}">
                <a16:creationId xmlns:a16="http://schemas.microsoft.com/office/drawing/2014/main" id="{97EBD29D-3B95-96DA-BD3A-B3AAC2A3B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6518" y="4259909"/>
            <a:ext cx="514913" cy="514913"/>
          </a:xfrm>
          <a:prstGeom prst="rect">
            <a:avLst/>
          </a:prstGeom>
        </p:spPr>
      </p:pic>
      <p:pic>
        <p:nvPicPr>
          <p:cNvPr id="75" name="Graphic 74">
            <a:extLst>
              <a:ext uri="{FF2B5EF4-FFF2-40B4-BE49-F238E27FC236}">
                <a16:creationId xmlns:a16="http://schemas.microsoft.com/office/drawing/2014/main" id="{D79365B5-DCF4-BA67-0818-5A55358442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9639" y="4251581"/>
            <a:ext cx="609600" cy="609600"/>
          </a:xfrm>
          <a:prstGeom prst="rect">
            <a:avLst/>
          </a:prstGeom>
        </p:spPr>
      </p:pic>
      <p:pic>
        <p:nvPicPr>
          <p:cNvPr id="77" name="Graphic 76">
            <a:extLst>
              <a:ext uri="{FF2B5EF4-FFF2-40B4-BE49-F238E27FC236}">
                <a16:creationId xmlns:a16="http://schemas.microsoft.com/office/drawing/2014/main" id="{9D054962-9B3F-0BFD-40B0-886C452674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4977" y="4303223"/>
            <a:ext cx="497960" cy="497960"/>
          </a:xfrm>
          <a:prstGeom prst="rect">
            <a:avLst/>
          </a:prstGeom>
        </p:spPr>
      </p:pic>
      <p:pic>
        <p:nvPicPr>
          <p:cNvPr id="79" name="Graphic 78">
            <a:extLst>
              <a:ext uri="{FF2B5EF4-FFF2-40B4-BE49-F238E27FC236}">
                <a16:creationId xmlns:a16="http://schemas.microsoft.com/office/drawing/2014/main" id="{07E56AE8-4A66-1758-1C90-D459A526F2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30579" y="4303587"/>
            <a:ext cx="514913" cy="514913"/>
          </a:xfrm>
          <a:prstGeom prst="rect">
            <a:avLst/>
          </a:prstGeom>
        </p:spPr>
      </p:pic>
      <p:sp>
        <p:nvSpPr>
          <p:cNvPr id="84" name="TextBox 83">
            <a:extLst>
              <a:ext uri="{FF2B5EF4-FFF2-40B4-BE49-F238E27FC236}">
                <a16:creationId xmlns:a16="http://schemas.microsoft.com/office/drawing/2014/main" id="{660223DA-D3C5-F4C4-AF31-6BD501FCC3B2}"/>
              </a:ext>
            </a:extLst>
          </p:cNvPr>
          <p:cNvSpPr txBox="1"/>
          <p:nvPr/>
        </p:nvSpPr>
        <p:spPr>
          <a:xfrm>
            <a:off x="2600198" y="4800199"/>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Microphone</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85" name="TextBox 84">
            <a:extLst>
              <a:ext uri="{FF2B5EF4-FFF2-40B4-BE49-F238E27FC236}">
                <a16:creationId xmlns:a16="http://schemas.microsoft.com/office/drawing/2014/main" id="{B7C2EB3C-642F-19C2-FF18-9E98F1A8AB2E}"/>
              </a:ext>
            </a:extLst>
          </p:cNvPr>
          <p:cNvSpPr txBox="1"/>
          <p:nvPr/>
        </p:nvSpPr>
        <p:spPr>
          <a:xfrm>
            <a:off x="3445622" y="4815099"/>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AudioOut.wav</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86" name="TextBox 85">
            <a:extLst>
              <a:ext uri="{FF2B5EF4-FFF2-40B4-BE49-F238E27FC236}">
                <a16:creationId xmlns:a16="http://schemas.microsoft.com/office/drawing/2014/main" id="{4F9AC798-F896-90AD-1031-2F4EC9E69C75}"/>
              </a:ext>
            </a:extLst>
          </p:cNvPr>
          <p:cNvSpPr txBox="1"/>
          <p:nvPr/>
        </p:nvSpPr>
        <p:spPr>
          <a:xfrm>
            <a:off x="4272018" y="4815099"/>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Speaker</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87" name="Rectangle 86">
            <a:extLst>
              <a:ext uri="{FF2B5EF4-FFF2-40B4-BE49-F238E27FC236}">
                <a16:creationId xmlns:a16="http://schemas.microsoft.com/office/drawing/2014/main" id="{CB61DA04-3F8A-A37C-D090-286EB8522181}"/>
              </a:ext>
            </a:extLst>
          </p:cNvPr>
          <p:cNvSpPr/>
          <p:nvPr/>
        </p:nvSpPr>
        <p:spPr>
          <a:xfrm>
            <a:off x="5807026" y="1527437"/>
            <a:ext cx="3391040" cy="1713902"/>
          </a:xfrm>
          <a:prstGeom prst="rect">
            <a:avLst/>
          </a:prstGeom>
          <a:solidFill>
            <a:schemeClr val="bg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err="1">
                <a:solidFill>
                  <a:schemeClr val="tx2"/>
                </a:solidFill>
                <a:latin typeface="Calibri" panose="020F0502020204030204" pitchFamily="34" charset="0"/>
                <a:cs typeface="Calibri" panose="020F0502020204030204" pitchFamily="34" charset="0"/>
              </a:rPr>
              <a:t>FVP_Video</a:t>
            </a:r>
            <a:r>
              <a:rPr lang="en-US" sz="1200" dirty="0">
                <a:solidFill>
                  <a:schemeClr val="tx2"/>
                </a:solidFill>
                <a:latin typeface="Calibri" panose="020F0502020204030204" pitchFamily="34" charset="0"/>
                <a:cs typeface="Calibri" panose="020F0502020204030204" pitchFamily="34" charset="0"/>
              </a:rPr>
              <a:t> Example Firmware</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sp>
        <p:nvSpPr>
          <p:cNvPr id="88" name="Rectangle 87">
            <a:extLst>
              <a:ext uri="{FF2B5EF4-FFF2-40B4-BE49-F238E27FC236}">
                <a16:creationId xmlns:a16="http://schemas.microsoft.com/office/drawing/2014/main" id="{56E8290A-8292-8583-8DF5-296420CC1439}"/>
              </a:ext>
            </a:extLst>
          </p:cNvPr>
          <p:cNvSpPr/>
          <p:nvPr/>
        </p:nvSpPr>
        <p:spPr>
          <a:xfrm>
            <a:off x="5959425" y="2441837"/>
            <a:ext cx="3116975" cy="735645"/>
          </a:xfrm>
          <a:prstGeom prst="rect">
            <a:avLst/>
          </a:prstGeom>
          <a:solidFill>
            <a:schemeClr val="bg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Software Layer: Board</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sp>
        <p:nvSpPr>
          <p:cNvPr id="89" name="Process 105">
            <a:extLst>
              <a:ext uri="{FF2B5EF4-FFF2-40B4-BE49-F238E27FC236}">
                <a16:creationId xmlns:a16="http://schemas.microsoft.com/office/drawing/2014/main" id="{665078D1-6CCF-3E2C-0B12-FCDFE00442E9}"/>
              </a:ext>
            </a:extLst>
          </p:cNvPr>
          <p:cNvSpPr/>
          <p:nvPr/>
        </p:nvSpPr>
        <p:spPr>
          <a:xfrm>
            <a:off x="7023094" y="1859309"/>
            <a:ext cx="972000" cy="43795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Copy </a:t>
            </a:r>
            <a:b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br>
            <a:r>
              <a:rPr kumimoji="0" lang="en-GB" sz="11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Video Stream</a:t>
            </a:r>
          </a:p>
        </p:txBody>
      </p:sp>
      <p:cxnSp>
        <p:nvCxnSpPr>
          <p:cNvPr id="90" name="Straight Arrow Connector 89">
            <a:extLst>
              <a:ext uri="{FF2B5EF4-FFF2-40B4-BE49-F238E27FC236}">
                <a16:creationId xmlns:a16="http://schemas.microsoft.com/office/drawing/2014/main" id="{D54FA283-5A56-D0D8-ED77-27ED7E624C57}"/>
              </a:ext>
            </a:extLst>
          </p:cNvPr>
          <p:cNvCxnSpPr>
            <a:cxnSpLocks/>
            <a:stCxn id="94" idx="2"/>
            <a:endCxn id="101" idx="0"/>
          </p:cNvCxnSpPr>
          <p:nvPr/>
        </p:nvCxnSpPr>
        <p:spPr>
          <a:xfrm>
            <a:off x="8334089" y="3106787"/>
            <a:ext cx="1144" cy="534332"/>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3F2247B-27E0-8DED-DEF5-D707551B087A}"/>
              </a:ext>
            </a:extLst>
          </p:cNvPr>
          <p:cNvSpPr txBox="1"/>
          <p:nvPr/>
        </p:nvSpPr>
        <p:spPr>
          <a:xfrm>
            <a:off x="5824440" y="4808220"/>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VideoIn.mp4</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92" name="Process 108">
            <a:extLst>
              <a:ext uri="{FF2B5EF4-FFF2-40B4-BE49-F238E27FC236}">
                <a16:creationId xmlns:a16="http://schemas.microsoft.com/office/drawing/2014/main" id="{30F5F1E4-3E26-268C-1DF1-EA1183CB9E04}"/>
              </a:ext>
            </a:extLst>
          </p:cNvPr>
          <p:cNvSpPr/>
          <p:nvPr/>
        </p:nvSpPr>
        <p:spPr>
          <a:xfrm>
            <a:off x="6079871" y="2716445"/>
            <a:ext cx="1225308"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err="1"/>
              <a:t>vStream_VideoIn</a:t>
            </a:r>
            <a:endParaRPr lang="en-US" sz="1200" dirty="0"/>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Interface</a:t>
            </a:r>
          </a:p>
        </p:txBody>
      </p:sp>
      <p:cxnSp>
        <p:nvCxnSpPr>
          <p:cNvPr id="93" name="Straight Arrow Connector 92">
            <a:extLst>
              <a:ext uri="{FF2B5EF4-FFF2-40B4-BE49-F238E27FC236}">
                <a16:creationId xmlns:a16="http://schemas.microsoft.com/office/drawing/2014/main" id="{FA95F742-A0CA-C7E0-41D3-E3E4BACC303E}"/>
              </a:ext>
            </a:extLst>
          </p:cNvPr>
          <p:cNvCxnSpPr>
            <a:cxnSpLocks/>
            <a:stCxn id="99" idx="0"/>
            <a:endCxn id="92" idx="2"/>
          </p:cNvCxnSpPr>
          <p:nvPr/>
        </p:nvCxnSpPr>
        <p:spPr>
          <a:xfrm flipH="1" flipV="1">
            <a:off x="6692525" y="3111408"/>
            <a:ext cx="1144" cy="534332"/>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4" name="Process 108">
            <a:extLst>
              <a:ext uri="{FF2B5EF4-FFF2-40B4-BE49-F238E27FC236}">
                <a16:creationId xmlns:a16="http://schemas.microsoft.com/office/drawing/2014/main" id="{5C39741B-CC18-BCAB-656F-44129D6F1AE7}"/>
              </a:ext>
            </a:extLst>
          </p:cNvPr>
          <p:cNvSpPr/>
          <p:nvPr/>
        </p:nvSpPr>
        <p:spPr>
          <a:xfrm>
            <a:off x="7699389" y="2711824"/>
            <a:ext cx="1269400"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err="1"/>
              <a:t>vStream_VideoOut</a:t>
            </a:r>
            <a:endParaRPr lang="en-US" sz="1200" dirty="0"/>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eonik" panose="020B0503030300000000" pitchFamily="34" charset="0"/>
                <a:ea typeface="+mn-ea"/>
                <a:cs typeface="Calibri" panose="020F0502020204030204" pitchFamily="34" charset="0"/>
              </a:rPr>
              <a:t>Interface</a:t>
            </a:r>
          </a:p>
        </p:txBody>
      </p:sp>
      <p:cxnSp>
        <p:nvCxnSpPr>
          <p:cNvPr id="95" name="Connector: Elbow 94">
            <a:extLst>
              <a:ext uri="{FF2B5EF4-FFF2-40B4-BE49-F238E27FC236}">
                <a16:creationId xmlns:a16="http://schemas.microsoft.com/office/drawing/2014/main" id="{364EE13A-2935-F27E-D2E1-A748DF5EEC95}"/>
              </a:ext>
            </a:extLst>
          </p:cNvPr>
          <p:cNvCxnSpPr>
            <a:stCxn id="92" idx="0"/>
            <a:endCxn id="89" idx="1"/>
          </p:cNvCxnSpPr>
          <p:nvPr/>
        </p:nvCxnSpPr>
        <p:spPr>
          <a:xfrm rot="5400000" flipH="1" flipV="1">
            <a:off x="6538730" y="2232082"/>
            <a:ext cx="638159" cy="330569"/>
          </a:xfrm>
          <a:prstGeom prst="bentConnector2">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F420B5F7-4B0E-6F8A-6118-E4E0C08D2F00}"/>
              </a:ext>
            </a:extLst>
          </p:cNvPr>
          <p:cNvCxnSpPr>
            <a:stCxn id="89" idx="3"/>
            <a:endCxn id="94" idx="0"/>
          </p:cNvCxnSpPr>
          <p:nvPr/>
        </p:nvCxnSpPr>
        <p:spPr>
          <a:xfrm>
            <a:off x="7995094" y="2078286"/>
            <a:ext cx="338995" cy="633538"/>
          </a:xfrm>
          <a:prstGeom prst="bentConnector2">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7911B84-1775-2235-F982-D59640A0FF9A}"/>
              </a:ext>
            </a:extLst>
          </p:cNvPr>
          <p:cNvSpPr/>
          <p:nvPr/>
        </p:nvSpPr>
        <p:spPr>
          <a:xfrm>
            <a:off x="5807026" y="3402544"/>
            <a:ext cx="3391039" cy="772792"/>
          </a:xfrm>
          <a:prstGeom prst="rect">
            <a:avLst/>
          </a:prstGeom>
          <a:solidFill>
            <a:schemeClr val="accent5">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VSI Python Script (FVP)</a:t>
            </a:r>
            <a:endParaRPr kumimoji="0" lang="en-US" sz="12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endParaRPr>
          </a:p>
        </p:txBody>
      </p:sp>
      <p:cxnSp>
        <p:nvCxnSpPr>
          <p:cNvPr id="98" name="Straight Arrow Connector 97">
            <a:extLst>
              <a:ext uri="{FF2B5EF4-FFF2-40B4-BE49-F238E27FC236}">
                <a16:creationId xmlns:a16="http://schemas.microsoft.com/office/drawing/2014/main" id="{4D3288D2-4356-C5EA-9237-DDC2E2A55BED}"/>
              </a:ext>
            </a:extLst>
          </p:cNvPr>
          <p:cNvCxnSpPr>
            <a:cxnSpLocks/>
          </p:cNvCxnSpPr>
          <p:nvPr/>
        </p:nvCxnSpPr>
        <p:spPr>
          <a:xfrm>
            <a:off x="8334089" y="4034742"/>
            <a:ext cx="0" cy="245116"/>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9" name="Process 108">
            <a:extLst>
              <a:ext uri="{FF2B5EF4-FFF2-40B4-BE49-F238E27FC236}">
                <a16:creationId xmlns:a16="http://schemas.microsoft.com/office/drawing/2014/main" id="{B52F429F-C163-75C3-8467-CEF4FC4D57C6}"/>
              </a:ext>
            </a:extLst>
          </p:cNvPr>
          <p:cNvSpPr/>
          <p:nvPr/>
        </p:nvSpPr>
        <p:spPr>
          <a:xfrm>
            <a:off x="6081015" y="3645740"/>
            <a:ext cx="1225308"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a:t>VSI4 </a:t>
            </a:r>
            <a:r>
              <a:rPr lang="en-US" sz="1200" dirty="0" err="1"/>
              <a:t>VideoIn</a:t>
            </a:r>
            <a:endParaRPr lang="en-US" sz="1200" dirty="0"/>
          </a:p>
        </p:txBody>
      </p:sp>
      <p:cxnSp>
        <p:nvCxnSpPr>
          <p:cNvPr id="100" name="Straight Arrow Connector 99">
            <a:extLst>
              <a:ext uri="{FF2B5EF4-FFF2-40B4-BE49-F238E27FC236}">
                <a16:creationId xmlns:a16="http://schemas.microsoft.com/office/drawing/2014/main" id="{AFFC6958-71E1-4A7C-B29A-3170F02D4236}"/>
              </a:ext>
            </a:extLst>
          </p:cNvPr>
          <p:cNvCxnSpPr>
            <a:cxnSpLocks/>
            <a:endCxn id="99" idx="2"/>
          </p:cNvCxnSpPr>
          <p:nvPr/>
        </p:nvCxnSpPr>
        <p:spPr>
          <a:xfrm flipV="1">
            <a:off x="6692525" y="4040703"/>
            <a:ext cx="1144" cy="239155"/>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Process 108">
            <a:extLst>
              <a:ext uri="{FF2B5EF4-FFF2-40B4-BE49-F238E27FC236}">
                <a16:creationId xmlns:a16="http://schemas.microsoft.com/office/drawing/2014/main" id="{81E45402-8455-4392-3AF6-03DFE75649FC}"/>
              </a:ext>
            </a:extLst>
          </p:cNvPr>
          <p:cNvSpPr/>
          <p:nvPr/>
        </p:nvSpPr>
        <p:spPr>
          <a:xfrm>
            <a:off x="7700533" y="3641119"/>
            <a:ext cx="1269400" cy="394963"/>
          </a:xfrm>
          <a:prstGeom prst="flowChartProcess">
            <a:avLst/>
          </a:prstGeom>
          <a:solidFill>
            <a:schemeClr val="tx2"/>
          </a:solidFill>
          <a:ln w="15875">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200" dirty="0"/>
              <a:t>VSI6 </a:t>
            </a:r>
            <a:r>
              <a:rPr lang="en-US" sz="1200" dirty="0" err="1"/>
              <a:t>VideoOut</a:t>
            </a:r>
            <a:endParaRPr lang="en-US" sz="1200" dirty="0"/>
          </a:p>
        </p:txBody>
      </p:sp>
      <p:cxnSp>
        <p:nvCxnSpPr>
          <p:cNvPr id="102" name="Straight Connector 101">
            <a:extLst>
              <a:ext uri="{FF2B5EF4-FFF2-40B4-BE49-F238E27FC236}">
                <a16:creationId xmlns:a16="http://schemas.microsoft.com/office/drawing/2014/main" id="{4D53B38B-0721-CECD-396F-A63953A8C7D3}"/>
              </a:ext>
            </a:extLst>
          </p:cNvPr>
          <p:cNvCxnSpPr>
            <a:cxnSpLocks/>
          </p:cNvCxnSpPr>
          <p:nvPr/>
        </p:nvCxnSpPr>
        <p:spPr>
          <a:xfrm>
            <a:off x="6692525" y="4426628"/>
            <a:ext cx="0" cy="267193"/>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CC71E4E-57ED-954B-3D44-CB332B2B2749}"/>
              </a:ext>
            </a:extLst>
          </p:cNvPr>
          <p:cNvCxnSpPr>
            <a:cxnSpLocks/>
          </p:cNvCxnSpPr>
          <p:nvPr/>
        </p:nvCxnSpPr>
        <p:spPr>
          <a:xfrm>
            <a:off x="8334089" y="4432506"/>
            <a:ext cx="0" cy="222542"/>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E858D1B-5715-8206-D9DA-A7E5DEB75862}"/>
              </a:ext>
            </a:extLst>
          </p:cNvPr>
          <p:cNvSpPr txBox="1"/>
          <p:nvPr/>
        </p:nvSpPr>
        <p:spPr>
          <a:xfrm>
            <a:off x="6664586" y="4808220"/>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Camera</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109" name="TextBox 108">
            <a:extLst>
              <a:ext uri="{FF2B5EF4-FFF2-40B4-BE49-F238E27FC236}">
                <a16:creationId xmlns:a16="http://schemas.microsoft.com/office/drawing/2014/main" id="{0B7E971D-3708-F159-33B8-4746AEA01284}"/>
              </a:ext>
            </a:extLst>
          </p:cNvPr>
          <p:cNvSpPr txBox="1"/>
          <p:nvPr/>
        </p:nvSpPr>
        <p:spPr>
          <a:xfrm>
            <a:off x="7510010" y="4823120"/>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VideoOut.mp4</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110" name="TextBox 109">
            <a:extLst>
              <a:ext uri="{FF2B5EF4-FFF2-40B4-BE49-F238E27FC236}">
                <a16:creationId xmlns:a16="http://schemas.microsoft.com/office/drawing/2014/main" id="{818E3959-3DF4-9BA4-F1F2-B8E053064086}"/>
              </a:ext>
            </a:extLst>
          </p:cNvPr>
          <p:cNvSpPr txBox="1"/>
          <p:nvPr/>
        </p:nvSpPr>
        <p:spPr>
          <a:xfrm>
            <a:off x="8336406" y="4823120"/>
            <a:ext cx="835102" cy="138499"/>
          </a:xfrm>
          <a:prstGeom prst="rect">
            <a:avLst/>
          </a:prstGeom>
          <a:noFill/>
        </p:spPr>
        <p:txBody>
          <a:bodyPr wrap="square" lIns="0" tIns="0" rIns="0" bIns="0" rtlCol="0">
            <a:spAutoFit/>
          </a:bodyPr>
          <a:lstStyle/>
          <a:p>
            <a:pPr marL="0" marR="0" lvl="0" indent="0" algn="ctr" defTabSz="914377" rtl="0" eaLnBrk="1" fontAlgn="base" latinLnBrk="0" hangingPunct="1">
              <a:lnSpc>
                <a:spcPct val="90000"/>
              </a:lnSpc>
              <a:spcBef>
                <a:spcPts val="0"/>
              </a:spcBef>
              <a:spcAft>
                <a:spcPts val="600"/>
              </a:spcAft>
              <a:buClrTx/>
              <a:buSzTx/>
              <a:buFontTx/>
              <a:buNone/>
              <a:tabLst/>
              <a:defRPr/>
            </a:pPr>
            <a:r>
              <a:rPr lang="en-US" sz="1000" dirty="0">
                <a:latin typeface="Aeonik" panose="020B0503030300000000" pitchFamily="34" charset="0"/>
                <a:ea typeface="ＭＳ Ｐゴシック" panose="020B0600070205080204" pitchFamily="34" charset="-128"/>
                <a:cs typeface="Calibri" panose="020F0502020204030204" pitchFamily="34" charset="0"/>
              </a:rPr>
              <a:t>Screen</a:t>
            </a:r>
            <a:endParaRPr kumimoji="0" lang="en-US" sz="1000" i="0" u="none" strike="noStrike" kern="1200" cap="none" spc="0" normalizeH="0" baseline="0" noProof="0" dirty="0">
              <a:ln>
                <a:noFill/>
              </a:ln>
              <a:effectLst/>
              <a:uLnTx/>
              <a:uFillTx/>
              <a:latin typeface="Aeonik" panose="020B0503030300000000" pitchFamily="34" charset="0"/>
              <a:ea typeface="ＭＳ Ｐゴシック" panose="020B0600070205080204" pitchFamily="34" charset="-128"/>
              <a:cs typeface="Calibri" panose="020F0502020204030204" pitchFamily="34" charset="0"/>
            </a:endParaRPr>
          </a:p>
        </p:txBody>
      </p:sp>
      <p:sp>
        <p:nvSpPr>
          <p:cNvPr id="3" name="Flowchart: Document 2">
            <a:extLst>
              <a:ext uri="{FF2B5EF4-FFF2-40B4-BE49-F238E27FC236}">
                <a16:creationId xmlns:a16="http://schemas.microsoft.com/office/drawing/2014/main" id="{F62BB58B-EFF1-23F2-FFE4-1C9932934EBF}"/>
              </a:ext>
            </a:extLst>
          </p:cNvPr>
          <p:cNvSpPr/>
          <p:nvPr/>
        </p:nvSpPr>
        <p:spPr>
          <a:xfrm>
            <a:off x="2016603" y="4399127"/>
            <a:ext cx="403821" cy="294694"/>
          </a:xfrm>
          <a:prstGeom prst="flowChartDocument">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ocument 4">
            <a:extLst>
              <a:ext uri="{FF2B5EF4-FFF2-40B4-BE49-F238E27FC236}">
                <a16:creationId xmlns:a16="http://schemas.microsoft.com/office/drawing/2014/main" id="{1B88602E-751A-B8C3-3385-40F00CED7412}"/>
              </a:ext>
            </a:extLst>
          </p:cNvPr>
          <p:cNvSpPr/>
          <p:nvPr/>
        </p:nvSpPr>
        <p:spPr>
          <a:xfrm>
            <a:off x="3674673" y="4407151"/>
            <a:ext cx="403821" cy="294694"/>
          </a:xfrm>
          <a:prstGeom prst="flowChartDocument">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ocument 5">
            <a:extLst>
              <a:ext uri="{FF2B5EF4-FFF2-40B4-BE49-F238E27FC236}">
                <a16:creationId xmlns:a16="http://schemas.microsoft.com/office/drawing/2014/main" id="{9C8240C4-7DA3-001E-C731-C3162BAE442B}"/>
              </a:ext>
            </a:extLst>
          </p:cNvPr>
          <p:cNvSpPr/>
          <p:nvPr/>
        </p:nvSpPr>
        <p:spPr>
          <a:xfrm>
            <a:off x="6094741" y="4400276"/>
            <a:ext cx="403821" cy="294694"/>
          </a:xfrm>
          <a:prstGeom prst="flowChartDocument">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ocument 6">
            <a:extLst>
              <a:ext uri="{FF2B5EF4-FFF2-40B4-BE49-F238E27FC236}">
                <a16:creationId xmlns:a16="http://schemas.microsoft.com/office/drawing/2014/main" id="{205BAE5E-2939-FB0A-3F6F-931B0B80CCE2}"/>
              </a:ext>
            </a:extLst>
          </p:cNvPr>
          <p:cNvSpPr/>
          <p:nvPr/>
        </p:nvSpPr>
        <p:spPr>
          <a:xfrm>
            <a:off x="7739061" y="4408300"/>
            <a:ext cx="403821" cy="294694"/>
          </a:xfrm>
          <a:prstGeom prst="flowChartDocument">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55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2EFB4F8-C787-7803-58B4-742D31A91E7E}"/>
              </a:ext>
            </a:extLst>
          </p:cNvPr>
          <p:cNvSpPr/>
          <p:nvPr/>
        </p:nvSpPr>
        <p:spPr>
          <a:xfrm>
            <a:off x="3552879" y="1390561"/>
            <a:ext cx="5086241" cy="1162008"/>
          </a:xfrm>
          <a:prstGeom prst="rect">
            <a:avLst/>
          </a:prstGeom>
          <a:solidFill>
            <a:srgbClr val="A1A4A3"/>
          </a:solidFill>
          <a:ln w="9525" cap="flat" cmpd="sng" algn="ctr">
            <a:noFill/>
            <a:prstDash val="solid"/>
          </a:ln>
          <a:effectLst/>
        </p:spPr>
        <p:txBody>
          <a:bodyPr vert="horz" lIns="72000" tIns="36000" rIns="72000" bIns="36000" rtlCol="0" anchor="t"/>
          <a:lstStyle/>
          <a:p>
            <a:pPr defTabSz="456936" eaLnBrk="1" fontAlgn="auto" hangingPunct="1">
              <a:lnSpc>
                <a:spcPts val="1698"/>
              </a:lnSpc>
              <a:spcBef>
                <a:spcPts val="0"/>
              </a:spcBef>
              <a:spcAft>
                <a:spcPts val="0"/>
              </a:spcAft>
              <a:defRPr/>
            </a:pPr>
            <a:r>
              <a:rPr lang="en-US" sz="1400" dirty="0">
                <a:solidFill>
                  <a:schemeClr val="bg1"/>
                </a:solidFill>
              </a:rPr>
              <a:t>Arm FVP infrastructure</a:t>
            </a:r>
          </a:p>
        </p:txBody>
      </p:sp>
      <p:sp>
        <p:nvSpPr>
          <p:cNvPr id="14" name="Rectangle 13">
            <a:extLst>
              <a:ext uri="{FF2B5EF4-FFF2-40B4-BE49-F238E27FC236}">
                <a16:creationId xmlns:a16="http://schemas.microsoft.com/office/drawing/2014/main" id="{C3B0998E-D45F-8661-691D-F2855C912CBF}"/>
              </a:ext>
            </a:extLst>
          </p:cNvPr>
          <p:cNvSpPr/>
          <p:nvPr/>
        </p:nvSpPr>
        <p:spPr>
          <a:xfrm>
            <a:off x="3885794" y="1699271"/>
            <a:ext cx="1363402" cy="650878"/>
          </a:xfrm>
          <a:prstGeom prst="rect">
            <a:avLst/>
          </a:prstGeom>
          <a:solidFill>
            <a:schemeClr val="accent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Developer tools</a:t>
            </a:r>
          </a:p>
          <a:p>
            <a:pPr algn="ctr" defTabSz="453340">
              <a:spcAft>
                <a:spcPts val="300"/>
              </a:spcAft>
            </a:pPr>
            <a:r>
              <a:rPr lang="en-US" sz="1200" dirty="0">
                <a:solidFill>
                  <a:schemeClr val="bg1"/>
                </a:solidFill>
              </a:rPr>
              <a:t>IDE and Debug</a:t>
            </a: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02355" y="148870"/>
            <a:ext cx="11233150" cy="654760"/>
          </a:xfrm>
        </p:spPr>
        <p:txBody>
          <a:bodyPr/>
          <a:lstStyle/>
          <a:p>
            <a:r>
              <a:rPr lang="en-US" dirty="0"/>
              <a:t>Arm Virtual Hardware (AVH)</a:t>
            </a:r>
          </a:p>
        </p:txBody>
      </p:sp>
      <p:sp>
        <p:nvSpPr>
          <p:cNvPr id="35" name="TextBox 34">
            <a:extLst>
              <a:ext uri="{FF2B5EF4-FFF2-40B4-BE49-F238E27FC236}">
                <a16:creationId xmlns:a16="http://schemas.microsoft.com/office/drawing/2014/main" id="{73CB7E30-3312-78A3-F303-13FD38422932}"/>
              </a:ext>
            </a:extLst>
          </p:cNvPr>
          <p:cNvSpPr txBox="1"/>
          <p:nvPr/>
        </p:nvSpPr>
        <p:spPr>
          <a:xfrm>
            <a:off x="3552880" y="2761989"/>
            <a:ext cx="5086240" cy="1018274"/>
          </a:xfrm>
          <a:prstGeom prst="rect">
            <a:avLst/>
          </a:prstGeom>
          <a:solidFill>
            <a:schemeClr val="tx2">
              <a:lumMod val="60000"/>
              <a:lumOff val="40000"/>
            </a:schemeClr>
          </a:solidFill>
          <a:ln>
            <a:solidFill>
              <a:schemeClr val="bg1">
                <a:lumMod val="50000"/>
              </a:schemeClr>
            </a:solidFill>
            <a:prstDash val="solid"/>
          </a:ln>
        </p:spPr>
        <p:txBody>
          <a:bodyPr wrap="square" lIns="72000" tIns="36000" rIns="72000" bIns="36000" rtlCol="0">
            <a:noAutofit/>
          </a:bodyPr>
          <a:lstStyle/>
          <a:p>
            <a:pPr defTabSz="456936" eaLnBrk="1" fontAlgn="auto" hangingPunct="1">
              <a:spcBef>
                <a:spcPts val="0"/>
              </a:spcBef>
              <a:spcAft>
                <a:spcPts val="0"/>
              </a:spcAft>
              <a:defRPr/>
            </a:pPr>
            <a:r>
              <a:rPr lang="en-US" sz="1400" dirty="0">
                <a:solidFill>
                  <a:schemeClr val="bg1"/>
                </a:solidFill>
              </a:rPr>
              <a:t>FVP targets</a:t>
            </a:r>
          </a:p>
        </p:txBody>
      </p:sp>
      <p:sp>
        <p:nvSpPr>
          <p:cNvPr id="27" name="Rectangle 26">
            <a:extLst>
              <a:ext uri="{FF2B5EF4-FFF2-40B4-BE49-F238E27FC236}">
                <a16:creationId xmlns:a16="http://schemas.microsoft.com/office/drawing/2014/main" id="{319AAF5A-AFA6-833B-F3F8-07D8A4A3851F}"/>
              </a:ext>
            </a:extLst>
          </p:cNvPr>
          <p:cNvSpPr/>
          <p:nvPr/>
        </p:nvSpPr>
        <p:spPr>
          <a:xfrm>
            <a:off x="5469921" y="1680964"/>
            <a:ext cx="1363401" cy="669185"/>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DevOps</a:t>
            </a:r>
          </a:p>
          <a:p>
            <a:pPr algn="ctr" defTabSz="453340">
              <a:spcAft>
                <a:spcPts val="300"/>
              </a:spcAft>
            </a:pPr>
            <a:r>
              <a:rPr lang="en-US" sz="1200" dirty="0">
                <a:solidFill>
                  <a:schemeClr val="bg1"/>
                </a:solidFill>
              </a:rPr>
              <a:t>CI/CD</a:t>
            </a:r>
          </a:p>
        </p:txBody>
      </p:sp>
      <p:sp>
        <p:nvSpPr>
          <p:cNvPr id="28" name="Rectangle 27">
            <a:extLst>
              <a:ext uri="{FF2B5EF4-FFF2-40B4-BE49-F238E27FC236}">
                <a16:creationId xmlns:a16="http://schemas.microsoft.com/office/drawing/2014/main" id="{14DF4995-6315-6E61-857F-8E136B5AAD1A}"/>
              </a:ext>
            </a:extLst>
          </p:cNvPr>
          <p:cNvSpPr/>
          <p:nvPr/>
        </p:nvSpPr>
        <p:spPr>
          <a:xfrm>
            <a:off x="7054048" y="1692271"/>
            <a:ext cx="1363401" cy="650878"/>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MLOps</a:t>
            </a:r>
          </a:p>
          <a:p>
            <a:pPr algn="ctr" defTabSz="453340">
              <a:spcAft>
                <a:spcPts val="300"/>
              </a:spcAft>
            </a:pPr>
            <a:r>
              <a:rPr lang="en-US" sz="1200" dirty="0">
                <a:solidFill>
                  <a:schemeClr val="bg1"/>
                </a:solidFill>
              </a:rPr>
              <a:t>Model Testing</a:t>
            </a:r>
          </a:p>
        </p:txBody>
      </p:sp>
      <p:sp>
        <p:nvSpPr>
          <p:cNvPr id="30" name="Rectangle 29">
            <a:extLst>
              <a:ext uri="{FF2B5EF4-FFF2-40B4-BE49-F238E27FC236}">
                <a16:creationId xmlns:a16="http://schemas.microsoft.com/office/drawing/2014/main" id="{3BB94E26-0432-BC7C-F667-E99685A12DA2}"/>
              </a:ext>
            </a:extLst>
          </p:cNvPr>
          <p:cNvSpPr/>
          <p:nvPr/>
        </p:nvSpPr>
        <p:spPr>
          <a:xfrm>
            <a:off x="3552880" y="3989683"/>
            <a:ext cx="5086240" cy="42582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dirty="0">
                <a:solidFill>
                  <a:schemeClr val="bg1"/>
                </a:solidFill>
              </a:rPr>
              <a:t>Desktop | Cloud Service  | On-premise</a:t>
            </a:r>
          </a:p>
        </p:txBody>
      </p:sp>
      <p:sp>
        <p:nvSpPr>
          <p:cNvPr id="8" name="Rectangle 7">
            <a:extLst>
              <a:ext uri="{FF2B5EF4-FFF2-40B4-BE49-F238E27FC236}">
                <a16:creationId xmlns:a16="http://schemas.microsoft.com/office/drawing/2014/main" id="{F902E442-80C4-485D-A684-DBAE4FA2132D}"/>
              </a:ext>
            </a:extLst>
          </p:cNvPr>
          <p:cNvSpPr/>
          <p:nvPr/>
        </p:nvSpPr>
        <p:spPr>
          <a:xfrm>
            <a:off x="3885794" y="3074973"/>
            <a:ext cx="2052000" cy="5400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b="1" dirty="0">
                <a:solidFill>
                  <a:prstClr val="white"/>
                </a:solidFill>
              </a:rPr>
              <a:t>Corstone-3xx Subsystems</a:t>
            </a:r>
            <a:br>
              <a:rPr lang="en-US" sz="1400" b="1" dirty="0">
                <a:solidFill>
                  <a:prstClr val="white"/>
                </a:solidFill>
              </a:rPr>
            </a:br>
            <a:r>
              <a:rPr lang="en-US" sz="1200" dirty="0">
                <a:solidFill>
                  <a:prstClr val="white"/>
                </a:solidFill>
              </a:rPr>
              <a:t>CPU, NPU, ISP</a:t>
            </a:r>
          </a:p>
        </p:txBody>
      </p:sp>
      <p:sp>
        <p:nvSpPr>
          <p:cNvPr id="5" name="Rectangle 4">
            <a:extLst>
              <a:ext uri="{FF2B5EF4-FFF2-40B4-BE49-F238E27FC236}">
                <a16:creationId xmlns:a16="http://schemas.microsoft.com/office/drawing/2014/main" id="{261359FF-C62B-7DCB-F929-799DD94B7665}"/>
              </a:ext>
            </a:extLst>
          </p:cNvPr>
          <p:cNvSpPr/>
          <p:nvPr/>
        </p:nvSpPr>
        <p:spPr>
          <a:xfrm>
            <a:off x="6254208" y="3074973"/>
            <a:ext cx="2052000" cy="5400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b="1" dirty="0">
                <a:solidFill>
                  <a:prstClr val="white"/>
                </a:solidFill>
              </a:rPr>
              <a:t>Cortex-M CPUs</a:t>
            </a:r>
          </a:p>
          <a:p>
            <a:pPr algn="ctr" defTabSz="453340"/>
            <a:r>
              <a:rPr lang="en-US" sz="1200" dirty="0">
                <a:solidFill>
                  <a:prstClr val="white"/>
                </a:solidFill>
              </a:rPr>
              <a:t>From M0 to M85</a:t>
            </a:r>
          </a:p>
        </p:txBody>
      </p:sp>
      <p:sp>
        <p:nvSpPr>
          <p:cNvPr id="7" name="Arrow: Down 6">
            <a:extLst>
              <a:ext uri="{FF2B5EF4-FFF2-40B4-BE49-F238E27FC236}">
                <a16:creationId xmlns:a16="http://schemas.microsoft.com/office/drawing/2014/main" id="{AD4F4558-D990-626C-B087-5ADC01B487FD}"/>
              </a:ext>
            </a:extLst>
          </p:cNvPr>
          <p:cNvSpPr/>
          <p:nvPr/>
        </p:nvSpPr>
        <p:spPr>
          <a:xfrm>
            <a:off x="5890378" y="2549069"/>
            <a:ext cx="411241" cy="209421"/>
          </a:xfrm>
          <a:prstGeom prst="downArrow">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9095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2EFB4F8-C787-7803-58B4-742D31A91E7E}"/>
              </a:ext>
            </a:extLst>
          </p:cNvPr>
          <p:cNvSpPr/>
          <p:nvPr/>
        </p:nvSpPr>
        <p:spPr>
          <a:xfrm>
            <a:off x="806558" y="1479461"/>
            <a:ext cx="5086241" cy="1162008"/>
          </a:xfrm>
          <a:prstGeom prst="rect">
            <a:avLst/>
          </a:prstGeom>
          <a:solidFill>
            <a:srgbClr val="A1A4A3"/>
          </a:solidFill>
          <a:ln w="9525" cap="flat" cmpd="sng" algn="ctr">
            <a:solidFill>
              <a:schemeClr val="bg1">
                <a:lumMod val="50000"/>
              </a:schemeClr>
            </a:solid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endParaRPr lang="en-GB" sz="1600" kern="0" dirty="0">
              <a:solidFill>
                <a:srgbClr val="000000"/>
              </a:solidFill>
              <a:latin typeface="+mn-lt"/>
              <a:ea typeface="ＭＳ Ｐゴシック"/>
            </a:endParaRPr>
          </a:p>
        </p:txBody>
      </p:sp>
      <p:sp>
        <p:nvSpPr>
          <p:cNvPr id="14" name="Rectangle 13">
            <a:extLst>
              <a:ext uri="{FF2B5EF4-FFF2-40B4-BE49-F238E27FC236}">
                <a16:creationId xmlns:a16="http://schemas.microsoft.com/office/drawing/2014/main" id="{C3B0998E-D45F-8661-691D-F2855C912CBF}"/>
              </a:ext>
            </a:extLst>
          </p:cNvPr>
          <p:cNvSpPr/>
          <p:nvPr/>
        </p:nvSpPr>
        <p:spPr>
          <a:xfrm>
            <a:off x="1085444" y="1788171"/>
            <a:ext cx="1363402" cy="650878"/>
          </a:xfrm>
          <a:prstGeom prst="rect">
            <a:avLst/>
          </a:prstGeom>
          <a:solidFill>
            <a:schemeClr val="accent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Developer tools</a:t>
            </a:r>
          </a:p>
          <a:p>
            <a:pPr algn="ctr" defTabSz="453340">
              <a:spcAft>
                <a:spcPts val="300"/>
              </a:spcAft>
            </a:pPr>
            <a:r>
              <a:rPr lang="en-US" sz="1200" dirty="0">
                <a:solidFill>
                  <a:schemeClr val="bg1"/>
                </a:solidFill>
              </a:rPr>
              <a:t>IDE and Debug</a:t>
            </a: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02355" y="148870"/>
            <a:ext cx="11233150" cy="654760"/>
          </a:xfrm>
        </p:spPr>
        <p:txBody>
          <a:bodyPr/>
          <a:lstStyle/>
          <a:p>
            <a:r>
              <a:rPr lang="en-US" dirty="0"/>
              <a:t>AVH-FVPs: Arm Virtual Hardware (AVH) with Fast Models</a:t>
            </a:r>
          </a:p>
        </p:txBody>
      </p:sp>
      <p:sp>
        <p:nvSpPr>
          <p:cNvPr id="35" name="TextBox 34">
            <a:extLst>
              <a:ext uri="{FF2B5EF4-FFF2-40B4-BE49-F238E27FC236}">
                <a16:creationId xmlns:a16="http://schemas.microsoft.com/office/drawing/2014/main" id="{73CB7E30-3312-78A3-F303-13FD38422932}"/>
              </a:ext>
            </a:extLst>
          </p:cNvPr>
          <p:cNvSpPr txBox="1"/>
          <p:nvPr/>
        </p:nvSpPr>
        <p:spPr>
          <a:xfrm>
            <a:off x="806559" y="2850889"/>
            <a:ext cx="5086240" cy="1216106"/>
          </a:xfrm>
          <a:prstGeom prst="rect">
            <a:avLst/>
          </a:prstGeom>
          <a:solidFill>
            <a:schemeClr val="tx2">
              <a:lumMod val="60000"/>
              <a:lumOff val="40000"/>
            </a:schemeClr>
          </a:solidFill>
          <a:ln>
            <a:solidFill>
              <a:schemeClr val="bg1">
                <a:lumMod val="50000"/>
              </a:schemeClr>
            </a:solidFill>
            <a:prstDash val="solid"/>
          </a:ln>
        </p:spPr>
        <p:txBody>
          <a:bodyPr wrap="square" lIns="0" tIns="0" rIns="0" bIns="0" rtlCol="0">
            <a:noAutofit/>
          </a:bodyPr>
          <a:lstStyle/>
          <a:p>
            <a:pPr algn="ctr" defTabSz="456936" eaLnBrk="1" fontAlgn="auto" hangingPunct="1">
              <a:spcBef>
                <a:spcPts val="0"/>
              </a:spcBef>
              <a:spcAft>
                <a:spcPts val="0"/>
              </a:spcAft>
              <a:defRPr/>
            </a:pPr>
            <a:endParaRPr lang="en-GB" sz="1600" kern="0" dirty="0">
              <a:solidFill>
                <a:schemeClr val="accent2"/>
              </a:solidFill>
              <a:latin typeface="+mn-lt"/>
            </a:endParaRPr>
          </a:p>
        </p:txBody>
      </p:sp>
      <p:sp>
        <p:nvSpPr>
          <p:cNvPr id="39" name="TextBox 38">
            <a:extLst>
              <a:ext uri="{FF2B5EF4-FFF2-40B4-BE49-F238E27FC236}">
                <a16:creationId xmlns:a16="http://schemas.microsoft.com/office/drawing/2014/main" id="{75E4094D-570B-0FC0-3923-E1695090CD23}"/>
              </a:ext>
            </a:extLst>
          </p:cNvPr>
          <p:cNvSpPr txBox="1"/>
          <p:nvPr/>
        </p:nvSpPr>
        <p:spPr>
          <a:xfrm>
            <a:off x="691934" y="3801812"/>
            <a:ext cx="1363402" cy="276999"/>
          </a:xfrm>
          <a:prstGeom prst="rect">
            <a:avLst/>
          </a:prstGeom>
          <a:noFill/>
        </p:spPr>
        <p:txBody>
          <a:bodyPr wrap="square">
            <a:spAutoFit/>
          </a:bodyPr>
          <a:lstStyle/>
          <a:p>
            <a:pPr algn="ctr" defTabSz="453340"/>
            <a:r>
              <a:rPr lang="en-US" sz="1200" dirty="0">
                <a:solidFill>
                  <a:schemeClr val="bg1"/>
                </a:solidFill>
              </a:rPr>
              <a:t>AVH FVP models</a:t>
            </a:r>
          </a:p>
        </p:txBody>
      </p:sp>
      <p:sp>
        <p:nvSpPr>
          <p:cNvPr id="40" name="TextBox 39">
            <a:extLst>
              <a:ext uri="{FF2B5EF4-FFF2-40B4-BE49-F238E27FC236}">
                <a16:creationId xmlns:a16="http://schemas.microsoft.com/office/drawing/2014/main" id="{BCC291F0-0CC2-923E-CD03-1CCD4C446FD9}"/>
              </a:ext>
            </a:extLst>
          </p:cNvPr>
          <p:cNvSpPr txBox="1"/>
          <p:nvPr/>
        </p:nvSpPr>
        <p:spPr>
          <a:xfrm>
            <a:off x="632994" y="1479461"/>
            <a:ext cx="1972574" cy="276999"/>
          </a:xfrm>
          <a:prstGeom prst="rect">
            <a:avLst/>
          </a:prstGeom>
          <a:noFill/>
        </p:spPr>
        <p:txBody>
          <a:bodyPr wrap="square">
            <a:spAutoFit/>
          </a:bodyPr>
          <a:lstStyle/>
          <a:p>
            <a:pPr algn="ctr" defTabSz="453340"/>
            <a:r>
              <a:rPr lang="en-US" sz="1200" dirty="0">
                <a:solidFill>
                  <a:schemeClr val="bg1"/>
                </a:solidFill>
              </a:rPr>
              <a:t>AVH FVP infrastructure</a:t>
            </a:r>
          </a:p>
        </p:txBody>
      </p:sp>
      <p:sp>
        <p:nvSpPr>
          <p:cNvPr id="27" name="Rectangle 26">
            <a:extLst>
              <a:ext uri="{FF2B5EF4-FFF2-40B4-BE49-F238E27FC236}">
                <a16:creationId xmlns:a16="http://schemas.microsoft.com/office/drawing/2014/main" id="{319AAF5A-AFA6-833B-F3F8-07D8A4A3851F}"/>
              </a:ext>
            </a:extLst>
          </p:cNvPr>
          <p:cNvSpPr/>
          <p:nvPr/>
        </p:nvSpPr>
        <p:spPr>
          <a:xfrm>
            <a:off x="2669571" y="1769864"/>
            <a:ext cx="1363401" cy="669185"/>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DevOps</a:t>
            </a:r>
          </a:p>
          <a:p>
            <a:pPr algn="ctr" defTabSz="453340">
              <a:spcAft>
                <a:spcPts val="300"/>
              </a:spcAft>
            </a:pPr>
            <a:r>
              <a:rPr lang="en-US" sz="1200" dirty="0">
                <a:solidFill>
                  <a:schemeClr val="bg1"/>
                </a:solidFill>
              </a:rPr>
              <a:t>CI/CD</a:t>
            </a:r>
          </a:p>
        </p:txBody>
      </p:sp>
      <p:sp>
        <p:nvSpPr>
          <p:cNvPr id="28" name="Rectangle 27">
            <a:extLst>
              <a:ext uri="{FF2B5EF4-FFF2-40B4-BE49-F238E27FC236}">
                <a16:creationId xmlns:a16="http://schemas.microsoft.com/office/drawing/2014/main" id="{14DF4995-6315-6E61-857F-8E136B5AAD1A}"/>
              </a:ext>
            </a:extLst>
          </p:cNvPr>
          <p:cNvSpPr/>
          <p:nvPr/>
        </p:nvSpPr>
        <p:spPr>
          <a:xfrm>
            <a:off x="4253698" y="1781171"/>
            <a:ext cx="1363401" cy="650878"/>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b="1" dirty="0">
                <a:solidFill>
                  <a:schemeClr val="bg1"/>
                </a:solidFill>
              </a:rPr>
              <a:t>MLOps</a:t>
            </a:r>
          </a:p>
          <a:p>
            <a:pPr algn="ctr" defTabSz="453340">
              <a:spcAft>
                <a:spcPts val="300"/>
              </a:spcAft>
            </a:pPr>
            <a:r>
              <a:rPr lang="en-US" sz="1200" dirty="0">
                <a:solidFill>
                  <a:schemeClr val="bg1"/>
                </a:solidFill>
              </a:rPr>
              <a:t>Model Testing</a:t>
            </a:r>
          </a:p>
        </p:txBody>
      </p:sp>
      <p:sp>
        <p:nvSpPr>
          <p:cNvPr id="30" name="Rectangle 29">
            <a:extLst>
              <a:ext uri="{FF2B5EF4-FFF2-40B4-BE49-F238E27FC236}">
                <a16:creationId xmlns:a16="http://schemas.microsoft.com/office/drawing/2014/main" id="{3BB94E26-0432-BC7C-F667-E99685A12DA2}"/>
              </a:ext>
            </a:extLst>
          </p:cNvPr>
          <p:cNvSpPr/>
          <p:nvPr/>
        </p:nvSpPr>
        <p:spPr>
          <a:xfrm>
            <a:off x="806558" y="4211661"/>
            <a:ext cx="5086240" cy="42582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spcAft>
                <a:spcPts val="300"/>
              </a:spcAft>
            </a:pPr>
            <a:r>
              <a:rPr lang="en-US" sz="1400" dirty="0">
                <a:solidFill>
                  <a:schemeClr val="bg1"/>
                </a:solidFill>
              </a:rPr>
              <a:t>Desktop | Cloud Service  | On-premise</a:t>
            </a:r>
          </a:p>
        </p:txBody>
      </p:sp>
      <p:sp>
        <p:nvSpPr>
          <p:cNvPr id="8" name="Rectangle 7">
            <a:extLst>
              <a:ext uri="{FF2B5EF4-FFF2-40B4-BE49-F238E27FC236}">
                <a16:creationId xmlns:a16="http://schemas.microsoft.com/office/drawing/2014/main" id="{F902E442-80C4-485D-A684-DBAE4FA2132D}"/>
              </a:ext>
            </a:extLst>
          </p:cNvPr>
          <p:cNvSpPr/>
          <p:nvPr/>
        </p:nvSpPr>
        <p:spPr>
          <a:xfrm>
            <a:off x="1817958" y="2971702"/>
            <a:ext cx="1363402" cy="823944"/>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b="1" dirty="0">
                <a:solidFill>
                  <a:prstClr val="white"/>
                </a:solidFill>
              </a:rPr>
              <a:t>Corstone-3xx </a:t>
            </a:r>
          </a:p>
          <a:p>
            <a:pPr algn="ctr" defTabSz="453340"/>
            <a:r>
              <a:rPr lang="en-US" sz="1400" b="1" dirty="0">
                <a:solidFill>
                  <a:prstClr val="white"/>
                </a:solidFill>
              </a:rPr>
              <a:t>Subsystems</a:t>
            </a:r>
            <a:br>
              <a:rPr lang="en-US" sz="1400" b="1" dirty="0">
                <a:solidFill>
                  <a:prstClr val="white"/>
                </a:solidFill>
              </a:rPr>
            </a:br>
            <a:r>
              <a:rPr lang="en-US" sz="1200" dirty="0">
                <a:solidFill>
                  <a:prstClr val="white"/>
                </a:solidFill>
              </a:rPr>
              <a:t>CPU, NPU, ISP</a:t>
            </a:r>
          </a:p>
        </p:txBody>
      </p:sp>
      <p:sp>
        <p:nvSpPr>
          <p:cNvPr id="5" name="Rectangle 4">
            <a:extLst>
              <a:ext uri="{FF2B5EF4-FFF2-40B4-BE49-F238E27FC236}">
                <a16:creationId xmlns:a16="http://schemas.microsoft.com/office/drawing/2014/main" id="{261359FF-C62B-7DCB-F929-799DD94B7665}"/>
              </a:ext>
            </a:extLst>
          </p:cNvPr>
          <p:cNvSpPr/>
          <p:nvPr/>
        </p:nvSpPr>
        <p:spPr>
          <a:xfrm>
            <a:off x="3485931" y="2971702"/>
            <a:ext cx="1363402" cy="823944"/>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algn="ctr" defTabSz="453340"/>
            <a:r>
              <a:rPr lang="en-US" sz="1400" b="1" dirty="0">
                <a:solidFill>
                  <a:prstClr val="white"/>
                </a:solidFill>
              </a:rPr>
              <a:t>Cortex-M CPUs</a:t>
            </a:r>
          </a:p>
          <a:p>
            <a:pPr algn="ctr" defTabSz="453340"/>
            <a:br>
              <a:rPr lang="en-US" sz="1200" dirty="0">
                <a:solidFill>
                  <a:prstClr val="white"/>
                </a:solidFill>
              </a:rPr>
            </a:br>
            <a:r>
              <a:rPr lang="en-US" sz="1200" dirty="0">
                <a:solidFill>
                  <a:prstClr val="white"/>
                </a:solidFill>
              </a:rPr>
              <a:t>From M0 to M85</a:t>
            </a:r>
          </a:p>
        </p:txBody>
      </p:sp>
      <p:sp>
        <p:nvSpPr>
          <p:cNvPr id="7" name="Arrow: Down 6">
            <a:extLst>
              <a:ext uri="{FF2B5EF4-FFF2-40B4-BE49-F238E27FC236}">
                <a16:creationId xmlns:a16="http://schemas.microsoft.com/office/drawing/2014/main" id="{AD4F4558-D990-626C-B087-5ADC01B487FD}"/>
              </a:ext>
            </a:extLst>
          </p:cNvPr>
          <p:cNvSpPr/>
          <p:nvPr/>
        </p:nvSpPr>
        <p:spPr>
          <a:xfrm>
            <a:off x="3147416" y="2641468"/>
            <a:ext cx="411241" cy="290403"/>
          </a:xfrm>
          <a:prstGeom prst="downArrow">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F56A2080-E0B6-E4D0-E792-916D13BCD6EA}"/>
              </a:ext>
            </a:extLst>
          </p:cNvPr>
          <p:cNvSpPr>
            <a:spLocks noGrp="1"/>
          </p:cNvSpPr>
          <p:nvPr>
            <p:ph idx="1"/>
          </p:nvPr>
        </p:nvSpPr>
        <p:spPr>
          <a:xfrm>
            <a:off x="6197370" y="1120311"/>
            <a:ext cx="5708880" cy="4924889"/>
          </a:xfrm>
        </p:spPr>
        <p:txBody>
          <a:bodyPr/>
          <a:lstStyle/>
          <a:p>
            <a:r>
              <a:rPr lang="en-GB" sz="1600" dirty="0">
                <a:solidFill>
                  <a:schemeClr val="tx1">
                    <a:lumMod val="65000"/>
                    <a:lumOff val="35000"/>
                  </a:schemeClr>
                </a:solidFill>
              </a:rPr>
              <a:t>Precise </a:t>
            </a:r>
            <a:r>
              <a:rPr lang="en-GB" sz="1600" b="1" dirty="0">
                <a:solidFill>
                  <a:schemeClr val="tx1">
                    <a:lumMod val="65000"/>
                    <a:lumOff val="35000"/>
                  </a:schemeClr>
                </a:solidFill>
              </a:rPr>
              <a:t>simulation models</a:t>
            </a:r>
            <a:r>
              <a:rPr lang="en-GB" sz="1600" dirty="0">
                <a:solidFill>
                  <a:schemeClr val="tx1">
                    <a:lumMod val="65000"/>
                    <a:lumOff val="35000"/>
                  </a:schemeClr>
                </a:solidFill>
              </a:rPr>
              <a:t> of Cortex-M device sub-systems designed for complex software verification and testing</a:t>
            </a:r>
          </a:p>
          <a:p>
            <a:endParaRPr lang="en-GB" sz="1600" dirty="0">
              <a:solidFill>
                <a:schemeClr val="tx1">
                  <a:lumMod val="65000"/>
                  <a:lumOff val="35000"/>
                </a:schemeClr>
              </a:solidFill>
            </a:endParaRPr>
          </a:p>
          <a:p>
            <a:r>
              <a:rPr lang="en-GB" sz="1600" dirty="0">
                <a:solidFill>
                  <a:schemeClr val="tx1">
                    <a:lumMod val="65000"/>
                    <a:lumOff val="35000"/>
                  </a:schemeClr>
                </a:solidFill>
              </a:rPr>
              <a:t>Virtual Streaming Interface (VSI) for audio/video/sensor data</a:t>
            </a:r>
          </a:p>
          <a:p>
            <a:endParaRPr lang="en-GB" sz="1600" dirty="0">
              <a:solidFill>
                <a:schemeClr val="tx1">
                  <a:lumMod val="65000"/>
                  <a:lumOff val="35000"/>
                </a:schemeClr>
              </a:solidFill>
            </a:endParaRPr>
          </a:p>
          <a:p>
            <a:r>
              <a:rPr lang="en-GB" sz="1600" dirty="0">
                <a:solidFill>
                  <a:schemeClr val="tx1">
                    <a:lumMod val="65000"/>
                    <a:lumOff val="35000"/>
                  </a:schemeClr>
                </a:solidFill>
              </a:rPr>
              <a:t>Runs on desktop, in cloud, and on-prem</a:t>
            </a:r>
          </a:p>
          <a:p>
            <a:endParaRPr lang="en-GB" sz="1600" dirty="0">
              <a:solidFill>
                <a:schemeClr val="tx1">
                  <a:lumMod val="65000"/>
                  <a:lumOff val="35000"/>
                </a:schemeClr>
              </a:solidFill>
            </a:endParaRPr>
          </a:p>
          <a:p>
            <a:r>
              <a:rPr lang="en-GB" sz="1600" dirty="0">
                <a:solidFill>
                  <a:schemeClr val="tx1">
                    <a:lumMod val="65000"/>
                    <a:lumOff val="35000"/>
                  </a:schemeClr>
                </a:solidFill>
              </a:rPr>
              <a:t>Dedicated GitHub Actions for CI/CD</a:t>
            </a:r>
          </a:p>
          <a:p>
            <a:endParaRPr lang="en-GB" sz="1600" dirty="0">
              <a:solidFill>
                <a:schemeClr val="tx1">
                  <a:lumMod val="65000"/>
                  <a:lumOff val="35000"/>
                </a:schemeClr>
              </a:solidFill>
            </a:endParaRPr>
          </a:p>
          <a:p>
            <a:r>
              <a:rPr lang="en-GB" sz="1600" dirty="0">
                <a:solidFill>
                  <a:schemeClr val="tx1">
                    <a:lumMod val="65000"/>
                    <a:lumOff val="35000"/>
                  </a:schemeClr>
                </a:solidFill>
              </a:rPr>
              <a:t>Docker container for non-GitHub environments</a:t>
            </a:r>
          </a:p>
          <a:p>
            <a:endParaRPr lang="en-GB" sz="1600" dirty="0">
              <a:solidFill>
                <a:schemeClr val="tx1">
                  <a:lumMod val="65000"/>
                  <a:lumOff val="35000"/>
                </a:schemeClr>
              </a:solidFill>
            </a:endParaRPr>
          </a:p>
          <a:p>
            <a:r>
              <a:rPr lang="en-GB" sz="1600" dirty="0">
                <a:solidFill>
                  <a:schemeClr val="tx1">
                    <a:lumMod val="65000"/>
                    <a:lumOff val="35000"/>
                  </a:schemeClr>
                </a:solidFill>
              </a:rPr>
              <a:t>Native support in Keil Studio for </a:t>
            </a:r>
            <a:r>
              <a:rPr lang="en-GB" sz="1600" dirty="0" err="1">
                <a:solidFill>
                  <a:schemeClr val="tx1">
                    <a:lumMod val="65000"/>
                    <a:lumOff val="35000"/>
                  </a:schemeClr>
                </a:solidFill>
              </a:rPr>
              <a:t>VsCode</a:t>
            </a:r>
            <a:endParaRPr lang="en-GB" sz="1600" dirty="0">
              <a:solidFill>
                <a:schemeClr val="tx1">
                  <a:lumMod val="65000"/>
                  <a:lumOff val="35000"/>
                </a:schemeClr>
              </a:solidFill>
            </a:endParaRPr>
          </a:p>
          <a:p>
            <a:endParaRPr lang="en-GB" sz="1600" dirty="0">
              <a:solidFill>
                <a:schemeClr val="tx1">
                  <a:lumMod val="65000"/>
                  <a:lumOff val="35000"/>
                </a:schemeClr>
              </a:solidFill>
            </a:endParaRPr>
          </a:p>
          <a:p>
            <a:r>
              <a:rPr lang="en-GB" sz="1600" dirty="0">
                <a:solidFill>
                  <a:schemeClr val="tx1">
                    <a:lumMod val="65000"/>
                    <a:lumOff val="35000"/>
                  </a:schemeClr>
                </a:solidFill>
              </a:rPr>
              <a:t>Evaluation and commercial licenses</a:t>
            </a:r>
          </a:p>
          <a:p>
            <a:pPr marL="0" indent="0">
              <a:buNone/>
            </a:pPr>
            <a:endParaRPr lang="en-GB" sz="1800" dirty="0">
              <a:solidFill>
                <a:schemeClr val="tx1">
                  <a:lumMod val="65000"/>
                  <a:lumOff val="35000"/>
                </a:schemeClr>
              </a:solidFill>
            </a:endParaRPr>
          </a:p>
          <a:p>
            <a:endParaRPr lang="en-GB" sz="1800" dirty="0">
              <a:solidFill>
                <a:srgbClr val="000000"/>
              </a:solidFill>
            </a:endParaRPr>
          </a:p>
          <a:p>
            <a:endParaRPr lang="en-GB" sz="1800" dirty="0">
              <a:solidFill>
                <a:srgbClr val="000000"/>
              </a:solidFill>
            </a:endParaRPr>
          </a:p>
        </p:txBody>
      </p:sp>
    </p:spTree>
    <p:extLst>
      <p:ext uri="{BB962C8B-B14F-4D97-AF65-F5344CB8AC3E}">
        <p14:creationId xmlns:p14="http://schemas.microsoft.com/office/powerpoint/2010/main" val="264002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3CB7E30-3312-78A3-F303-13FD38422932}"/>
              </a:ext>
            </a:extLst>
          </p:cNvPr>
          <p:cNvSpPr txBox="1"/>
          <p:nvPr/>
        </p:nvSpPr>
        <p:spPr>
          <a:xfrm>
            <a:off x="3071353" y="4733704"/>
            <a:ext cx="7222343" cy="1525131"/>
          </a:xfrm>
          <a:prstGeom prst="rect">
            <a:avLst/>
          </a:prstGeom>
          <a:solidFill>
            <a:schemeClr val="tx2">
              <a:lumMod val="60000"/>
              <a:lumOff val="40000"/>
            </a:schemeClr>
          </a:solidFill>
          <a:ln>
            <a:solidFill>
              <a:schemeClr val="bg1">
                <a:lumMod val="50000"/>
              </a:schemeClr>
            </a:solidFill>
            <a:prstDash val="solid"/>
          </a:ln>
        </p:spPr>
        <p:txBody>
          <a:bodyPr wrap="square" lIns="0" tIns="0" rIns="0" bIns="0" rtlCol="0">
            <a:noAutofit/>
          </a:bodyPr>
          <a:lstStyle/>
          <a:p>
            <a:pPr algn="ctr" defTabSz="456936" eaLnBrk="1" fontAlgn="auto" hangingPunct="1">
              <a:spcBef>
                <a:spcPts val="0"/>
              </a:spcBef>
              <a:spcAft>
                <a:spcPts val="0"/>
              </a:spcAft>
              <a:defRPr/>
            </a:pPr>
            <a:endParaRPr lang="en-GB" sz="1600" kern="0" dirty="0">
              <a:solidFill>
                <a:schemeClr val="accent2"/>
              </a:solidFill>
              <a:latin typeface="+mn-lt"/>
            </a:endParaRPr>
          </a:p>
        </p:txBody>
      </p:sp>
      <p:sp>
        <p:nvSpPr>
          <p:cNvPr id="38" name="Rectangle 37">
            <a:extLst>
              <a:ext uri="{FF2B5EF4-FFF2-40B4-BE49-F238E27FC236}">
                <a16:creationId xmlns:a16="http://schemas.microsoft.com/office/drawing/2014/main" id="{74488B49-DD9E-7FA3-F804-2939E4D6DB14}"/>
              </a:ext>
            </a:extLst>
          </p:cNvPr>
          <p:cNvSpPr/>
          <p:nvPr/>
        </p:nvSpPr>
        <p:spPr>
          <a:xfrm>
            <a:off x="3071354" y="3184483"/>
            <a:ext cx="7214226" cy="1411179"/>
          </a:xfrm>
          <a:prstGeom prst="rect">
            <a:avLst/>
          </a:prstGeom>
          <a:solidFill>
            <a:srgbClr val="99B6BF"/>
          </a:solidFill>
          <a:ln w="9525" cap="flat" cmpd="sng" algn="ctr">
            <a:solidFill>
              <a:schemeClr val="bg1">
                <a:lumMod val="50000"/>
              </a:schemeClr>
            </a:solid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endParaRPr lang="en-GB" sz="1400" kern="0" dirty="0">
              <a:solidFill>
                <a:srgbClr val="000000"/>
              </a:solidFill>
              <a:latin typeface="+mn-lt"/>
              <a:ea typeface="ＭＳ Ｐゴシック"/>
            </a:endParaRPr>
          </a:p>
        </p:txBody>
      </p:sp>
      <p:sp>
        <p:nvSpPr>
          <p:cNvPr id="36" name="Rectangle 35">
            <a:extLst>
              <a:ext uri="{FF2B5EF4-FFF2-40B4-BE49-F238E27FC236}">
                <a16:creationId xmlns:a16="http://schemas.microsoft.com/office/drawing/2014/main" id="{62EFB4F8-C787-7803-58B4-742D31A91E7E}"/>
              </a:ext>
            </a:extLst>
          </p:cNvPr>
          <p:cNvSpPr/>
          <p:nvPr/>
        </p:nvSpPr>
        <p:spPr>
          <a:xfrm>
            <a:off x="3071353" y="1556619"/>
            <a:ext cx="7214226" cy="1513912"/>
          </a:xfrm>
          <a:prstGeom prst="rect">
            <a:avLst/>
          </a:prstGeom>
          <a:solidFill>
            <a:srgbClr val="A1A4A3"/>
          </a:solidFill>
          <a:ln w="9525" cap="flat" cmpd="sng" algn="ctr">
            <a:solidFill>
              <a:schemeClr val="bg1">
                <a:lumMod val="50000"/>
              </a:schemeClr>
            </a:solid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endParaRPr lang="en-GB" sz="1600" kern="0" dirty="0">
              <a:solidFill>
                <a:srgbClr val="000000"/>
              </a:solidFill>
              <a:latin typeface="+mn-lt"/>
              <a:ea typeface="ＭＳ Ｐゴシック"/>
            </a:endParaRPr>
          </a:p>
        </p:txBody>
      </p:sp>
      <p:sp>
        <p:nvSpPr>
          <p:cNvPr id="14" name="Rectangle 13">
            <a:extLst>
              <a:ext uri="{FF2B5EF4-FFF2-40B4-BE49-F238E27FC236}">
                <a16:creationId xmlns:a16="http://schemas.microsoft.com/office/drawing/2014/main" id="{C3B0998E-D45F-8661-691D-F2855C912CBF}"/>
              </a:ext>
            </a:extLst>
          </p:cNvPr>
          <p:cNvSpPr/>
          <p:nvPr/>
        </p:nvSpPr>
        <p:spPr>
          <a:xfrm>
            <a:off x="4077529" y="1692272"/>
            <a:ext cx="1363402" cy="1251606"/>
          </a:xfrm>
          <a:prstGeom prst="rect">
            <a:avLst/>
          </a:prstGeom>
          <a:solidFill>
            <a:schemeClr val="accent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Developer tools</a:t>
            </a:r>
          </a:p>
          <a:p>
            <a:pPr marL="91440" defTabSz="453340">
              <a:spcBef>
                <a:spcPts val="0"/>
              </a:spcBef>
            </a:pPr>
            <a:r>
              <a:rPr lang="en-US" sz="1100" dirty="0">
                <a:solidFill>
                  <a:schemeClr val="bg1"/>
                </a:solidFill>
              </a:rPr>
              <a:t>VsCode</a:t>
            </a:r>
          </a:p>
          <a:p>
            <a:pPr marL="91440" defTabSz="453340"/>
            <a:r>
              <a:rPr lang="en-US" sz="1100" dirty="0">
                <a:solidFill>
                  <a:schemeClr val="bg1"/>
                </a:solidFill>
              </a:rPr>
              <a:t>Keil MDK 6</a:t>
            </a:r>
          </a:p>
          <a:p>
            <a:pPr marL="91440" defTabSz="453340"/>
            <a:r>
              <a:rPr lang="en-US" sz="1100" dirty="0">
                <a:solidFill>
                  <a:schemeClr val="bg1"/>
                </a:solidFill>
              </a:rPr>
              <a:t>IAR</a:t>
            </a:r>
          </a:p>
          <a:p>
            <a:pPr marL="91440" defTabSz="453340"/>
            <a:r>
              <a:rPr lang="en-US" sz="1100" dirty="0">
                <a:solidFill>
                  <a:schemeClr val="bg1"/>
                </a:solidFill>
              </a:rPr>
              <a:t>Command-line</a:t>
            </a:r>
          </a:p>
          <a:p>
            <a:pPr marL="91440" defTabSz="453340"/>
            <a:r>
              <a:rPr lang="en-US" sz="1100" dirty="0">
                <a:solidFill>
                  <a:schemeClr val="bg1"/>
                </a:solidFill>
              </a:rPr>
              <a:t>…</a:t>
            </a:r>
          </a:p>
        </p:txBody>
      </p:sp>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216835" y="87209"/>
            <a:ext cx="11233150" cy="654760"/>
          </a:xfrm>
        </p:spPr>
        <p:txBody>
          <a:bodyPr/>
          <a:lstStyle/>
          <a:p>
            <a:r>
              <a:rPr lang="en-US" dirty="0"/>
              <a:t>Arm Virtual Hardware (AVH)</a:t>
            </a:r>
          </a:p>
        </p:txBody>
      </p:sp>
      <p:sp>
        <p:nvSpPr>
          <p:cNvPr id="8" name="Rectangle 7">
            <a:extLst>
              <a:ext uri="{FF2B5EF4-FFF2-40B4-BE49-F238E27FC236}">
                <a16:creationId xmlns:a16="http://schemas.microsoft.com/office/drawing/2014/main" id="{F902E442-80C4-485D-A684-DBAE4FA2132D}"/>
              </a:ext>
            </a:extLst>
          </p:cNvPr>
          <p:cNvSpPr/>
          <p:nvPr/>
        </p:nvSpPr>
        <p:spPr>
          <a:xfrm>
            <a:off x="6662863" y="4990742"/>
            <a:ext cx="2321800" cy="104680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prstClr val="white"/>
                </a:solidFill>
              </a:rPr>
              <a:t> AVH FVP models</a:t>
            </a:r>
          </a:p>
          <a:p>
            <a:pPr marL="91440" defTabSz="453340"/>
            <a:r>
              <a:rPr lang="en-US" sz="1100" dirty="0">
                <a:solidFill>
                  <a:prstClr val="white"/>
                </a:solidFill>
              </a:rPr>
              <a:t>  Cortex-M</a:t>
            </a:r>
          </a:p>
          <a:p>
            <a:pPr marL="91440" defTabSz="453340"/>
            <a:r>
              <a:rPr lang="en-US" sz="1100" dirty="0">
                <a:solidFill>
                  <a:prstClr val="white"/>
                </a:solidFill>
              </a:rPr>
              <a:t>  Corstone-300</a:t>
            </a:r>
          </a:p>
          <a:p>
            <a:pPr marL="91440" defTabSz="453340"/>
            <a:r>
              <a:rPr lang="en-US" sz="1100" dirty="0">
                <a:solidFill>
                  <a:prstClr val="white"/>
                </a:solidFill>
              </a:rPr>
              <a:t>  Corstone-310</a:t>
            </a:r>
          </a:p>
          <a:p>
            <a:pPr marL="91440" defTabSz="453340"/>
            <a:r>
              <a:rPr lang="en-US" sz="1100" dirty="0">
                <a:solidFill>
                  <a:prstClr val="white"/>
                </a:solidFill>
              </a:rPr>
              <a:t>   …</a:t>
            </a:r>
          </a:p>
        </p:txBody>
      </p:sp>
      <p:sp>
        <p:nvSpPr>
          <p:cNvPr id="9" name="Rectangle 8">
            <a:extLst>
              <a:ext uri="{FF2B5EF4-FFF2-40B4-BE49-F238E27FC236}">
                <a16:creationId xmlns:a16="http://schemas.microsoft.com/office/drawing/2014/main" id="{E6BE769A-E12A-4E20-91D0-A0D592592F4A}"/>
              </a:ext>
            </a:extLst>
          </p:cNvPr>
          <p:cNvSpPr/>
          <p:nvPr/>
        </p:nvSpPr>
        <p:spPr>
          <a:xfrm>
            <a:off x="4094341" y="5000608"/>
            <a:ext cx="2099541" cy="1036937"/>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prstClr val="white"/>
                </a:solidFill>
              </a:rPr>
              <a:t> AVH Corellium models</a:t>
            </a:r>
          </a:p>
          <a:p>
            <a:pPr marL="102870" defTabSz="453340"/>
            <a:r>
              <a:rPr lang="en-US" sz="1100" dirty="0">
                <a:solidFill>
                  <a:prstClr val="white"/>
                </a:solidFill>
              </a:rPr>
              <a:t>  Raspberry Pi</a:t>
            </a:r>
          </a:p>
          <a:p>
            <a:pPr marL="102870" defTabSz="453340"/>
            <a:r>
              <a:rPr lang="en-US" sz="1100" dirty="0">
                <a:solidFill>
                  <a:prstClr val="white"/>
                </a:solidFill>
              </a:rPr>
              <a:t>  NXP i.MX</a:t>
            </a:r>
          </a:p>
          <a:p>
            <a:pPr marL="102870" defTabSz="453340"/>
            <a:r>
              <a:rPr lang="en-US" sz="1100" dirty="0">
                <a:solidFill>
                  <a:prstClr val="white"/>
                </a:solidFill>
              </a:rPr>
              <a:t>  Corstone-1000</a:t>
            </a:r>
          </a:p>
          <a:p>
            <a:pPr marL="91440" defTabSz="453340"/>
            <a:r>
              <a:rPr lang="en-US" sz="1100" dirty="0">
                <a:solidFill>
                  <a:prstClr val="white"/>
                </a:solidFill>
              </a:rPr>
              <a:t>   …</a:t>
            </a:r>
          </a:p>
        </p:txBody>
      </p:sp>
      <p:sp>
        <p:nvSpPr>
          <p:cNvPr id="39" name="TextBox 38">
            <a:extLst>
              <a:ext uri="{FF2B5EF4-FFF2-40B4-BE49-F238E27FC236}">
                <a16:creationId xmlns:a16="http://schemas.microsoft.com/office/drawing/2014/main" id="{75E4094D-570B-0FC0-3923-E1695090CD23}"/>
              </a:ext>
            </a:extLst>
          </p:cNvPr>
          <p:cNvSpPr txBox="1"/>
          <p:nvPr/>
        </p:nvSpPr>
        <p:spPr>
          <a:xfrm>
            <a:off x="3095074" y="5239910"/>
            <a:ext cx="880203" cy="523220"/>
          </a:xfrm>
          <a:prstGeom prst="rect">
            <a:avLst/>
          </a:prstGeom>
          <a:noFill/>
        </p:spPr>
        <p:txBody>
          <a:bodyPr wrap="square">
            <a:spAutoFit/>
          </a:bodyPr>
          <a:lstStyle/>
          <a:p>
            <a:pPr algn="ctr" defTabSz="453340"/>
            <a:r>
              <a:rPr lang="en-US" sz="1400" dirty="0">
                <a:solidFill>
                  <a:schemeClr val="bg1"/>
                </a:solidFill>
              </a:rPr>
              <a:t>AVH models</a:t>
            </a:r>
          </a:p>
        </p:txBody>
      </p:sp>
      <p:sp>
        <p:nvSpPr>
          <p:cNvPr id="40" name="TextBox 39">
            <a:extLst>
              <a:ext uri="{FF2B5EF4-FFF2-40B4-BE49-F238E27FC236}">
                <a16:creationId xmlns:a16="http://schemas.microsoft.com/office/drawing/2014/main" id="{BCC291F0-0CC2-923E-CD03-1CCD4C446FD9}"/>
              </a:ext>
            </a:extLst>
          </p:cNvPr>
          <p:cNvSpPr txBox="1"/>
          <p:nvPr/>
        </p:nvSpPr>
        <p:spPr>
          <a:xfrm>
            <a:off x="2985522" y="2061265"/>
            <a:ext cx="1108819" cy="523220"/>
          </a:xfrm>
          <a:prstGeom prst="rect">
            <a:avLst/>
          </a:prstGeom>
          <a:noFill/>
        </p:spPr>
        <p:txBody>
          <a:bodyPr wrap="square">
            <a:spAutoFit/>
          </a:bodyPr>
          <a:lstStyle/>
          <a:p>
            <a:pPr algn="ctr" defTabSz="453340"/>
            <a:r>
              <a:rPr lang="en-US" sz="1400" dirty="0">
                <a:solidFill>
                  <a:schemeClr val="bg1"/>
                </a:solidFill>
              </a:rPr>
              <a:t>AVH ecosystem</a:t>
            </a:r>
          </a:p>
        </p:txBody>
      </p:sp>
      <p:sp>
        <p:nvSpPr>
          <p:cNvPr id="43" name="Cloud 42">
            <a:extLst>
              <a:ext uri="{FF2B5EF4-FFF2-40B4-BE49-F238E27FC236}">
                <a16:creationId xmlns:a16="http://schemas.microsoft.com/office/drawing/2014/main" id="{578AA3FC-EF67-D06F-A6A1-057CCF8EBE28}"/>
              </a:ext>
            </a:extLst>
          </p:cNvPr>
          <p:cNvSpPr/>
          <p:nvPr/>
        </p:nvSpPr>
        <p:spPr>
          <a:xfrm>
            <a:off x="4960505" y="3559718"/>
            <a:ext cx="2300539" cy="692712"/>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3340"/>
            <a:endParaRPr lang="en-US" sz="1200" dirty="0">
              <a:solidFill>
                <a:prstClr val="white"/>
              </a:solidFill>
            </a:endParaRPr>
          </a:p>
          <a:p>
            <a:pPr defTabSz="453340"/>
            <a:endParaRPr lang="en-US" sz="1200" dirty="0">
              <a:solidFill>
                <a:prstClr val="white"/>
              </a:solidFill>
            </a:endParaRPr>
          </a:p>
          <a:p>
            <a:pPr defTabSz="453340"/>
            <a:endParaRPr lang="en-US" sz="1200" dirty="0">
              <a:solidFill>
                <a:prstClr val="white"/>
              </a:solidFill>
            </a:endParaRPr>
          </a:p>
          <a:p>
            <a:pPr algn="ctr"/>
            <a:endParaRPr lang="en-GB" sz="1400" dirty="0"/>
          </a:p>
        </p:txBody>
      </p:sp>
      <p:sp>
        <p:nvSpPr>
          <p:cNvPr id="48" name="TextBox 47">
            <a:extLst>
              <a:ext uri="{FF2B5EF4-FFF2-40B4-BE49-F238E27FC236}">
                <a16:creationId xmlns:a16="http://schemas.microsoft.com/office/drawing/2014/main" id="{B0A50E60-5C92-0A20-D38C-A3E70EA8CE68}"/>
              </a:ext>
            </a:extLst>
          </p:cNvPr>
          <p:cNvSpPr txBox="1"/>
          <p:nvPr/>
        </p:nvSpPr>
        <p:spPr>
          <a:xfrm>
            <a:off x="4729465" y="3170497"/>
            <a:ext cx="1327426" cy="430887"/>
          </a:xfrm>
          <a:prstGeom prst="rect">
            <a:avLst/>
          </a:prstGeom>
          <a:noFill/>
        </p:spPr>
        <p:txBody>
          <a:bodyPr wrap="square">
            <a:spAutoFit/>
          </a:bodyPr>
          <a:lstStyle/>
          <a:p>
            <a:pPr defTabSz="453340"/>
            <a:r>
              <a:rPr lang="en-US" sz="1100" dirty="0">
                <a:solidFill>
                  <a:schemeClr val="tx1">
                    <a:lumMod val="75000"/>
                    <a:lumOff val="25000"/>
                  </a:schemeClr>
                </a:solidFill>
              </a:rPr>
              <a:t>Integrations via</a:t>
            </a:r>
            <a:br>
              <a:rPr lang="en-US" sz="1100" dirty="0">
                <a:solidFill>
                  <a:schemeClr val="tx1">
                    <a:lumMod val="75000"/>
                    <a:lumOff val="25000"/>
                  </a:schemeClr>
                </a:solidFill>
              </a:rPr>
            </a:br>
            <a:r>
              <a:rPr lang="en-US" sz="1100" dirty="0">
                <a:solidFill>
                  <a:schemeClr val="tx1">
                    <a:lumMod val="75000"/>
                    <a:lumOff val="25000"/>
                  </a:schemeClr>
                </a:solidFill>
              </a:rPr>
              <a:t>AVH REST API / SSH</a:t>
            </a:r>
          </a:p>
        </p:txBody>
      </p:sp>
      <p:sp>
        <p:nvSpPr>
          <p:cNvPr id="49" name="Rectangle 48">
            <a:extLst>
              <a:ext uri="{FF2B5EF4-FFF2-40B4-BE49-F238E27FC236}">
                <a16:creationId xmlns:a16="http://schemas.microsoft.com/office/drawing/2014/main" id="{714111FC-5EE9-C00D-4D3B-8DEA95ED6BBB}"/>
              </a:ext>
            </a:extLst>
          </p:cNvPr>
          <p:cNvSpPr/>
          <p:nvPr/>
        </p:nvSpPr>
        <p:spPr>
          <a:xfrm>
            <a:off x="3559445" y="1092274"/>
            <a:ext cx="6206835" cy="36574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0" rIns="68565" bIns="0" rtlCol="0" anchor="ctr" anchorCtr="0"/>
          <a:lstStyle/>
          <a:p>
            <a:pPr algn="ctr" defTabSz="453340">
              <a:spcBef>
                <a:spcPts val="0"/>
              </a:spcBef>
              <a:spcAft>
                <a:spcPts val="0"/>
              </a:spcAft>
            </a:pPr>
            <a:r>
              <a:rPr lang="en-US" sz="1600" dirty="0">
                <a:solidFill>
                  <a:prstClr val="white"/>
                </a:solidFill>
              </a:rPr>
              <a:t>Software development workflows: CI/CD, MLOps, embedded, …</a:t>
            </a:r>
          </a:p>
        </p:txBody>
      </p:sp>
      <p:sp>
        <p:nvSpPr>
          <p:cNvPr id="24" name="TextBox 23">
            <a:extLst>
              <a:ext uri="{FF2B5EF4-FFF2-40B4-BE49-F238E27FC236}">
                <a16:creationId xmlns:a16="http://schemas.microsoft.com/office/drawing/2014/main" id="{A8F4591D-2CAE-330E-5E77-05AB87B4D0D0}"/>
              </a:ext>
            </a:extLst>
          </p:cNvPr>
          <p:cNvSpPr txBox="1"/>
          <p:nvPr/>
        </p:nvSpPr>
        <p:spPr>
          <a:xfrm>
            <a:off x="8102973" y="3527283"/>
            <a:ext cx="1073470" cy="600164"/>
          </a:xfrm>
          <a:prstGeom prst="rect">
            <a:avLst/>
          </a:prstGeom>
          <a:noFill/>
        </p:spPr>
        <p:txBody>
          <a:bodyPr wrap="square">
            <a:spAutoFit/>
          </a:bodyPr>
          <a:lstStyle/>
          <a:p>
            <a:pPr defTabSz="453340"/>
            <a:r>
              <a:rPr lang="en-US" sz="1100" dirty="0">
                <a:solidFill>
                  <a:schemeClr val="tx1">
                    <a:lumMod val="75000"/>
                    <a:lumOff val="25000"/>
                  </a:schemeClr>
                </a:solidFill>
              </a:rPr>
              <a:t>Native integrations with AVH FVPs</a:t>
            </a:r>
          </a:p>
        </p:txBody>
      </p:sp>
      <p:sp>
        <p:nvSpPr>
          <p:cNvPr id="3" name="TextBox 2">
            <a:extLst>
              <a:ext uri="{FF2B5EF4-FFF2-40B4-BE49-F238E27FC236}">
                <a16:creationId xmlns:a16="http://schemas.microsoft.com/office/drawing/2014/main" id="{73B0F552-2C88-B491-7926-689EDCB40ED3}"/>
              </a:ext>
            </a:extLst>
          </p:cNvPr>
          <p:cNvSpPr txBox="1"/>
          <p:nvPr/>
        </p:nvSpPr>
        <p:spPr>
          <a:xfrm>
            <a:off x="6984717" y="2697657"/>
            <a:ext cx="858389" cy="246221"/>
          </a:xfrm>
          <a:prstGeom prst="rect">
            <a:avLst/>
          </a:prstGeom>
          <a:noFill/>
        </p:spPr>
        <p:txBody>
          <a:bodyPr wrap="square">
            <a:spAutoFit/>
          </a:bodyPr>
          <a:lstStyle/>
          <a:p>
            <a:pPr defTabSz="453340"/>
            <a:r>
              <a:rPr lang="en-US" sz="1000" dirty="0"/>
              <a:t>…</a:t>
            </a:r>
          </a:p>
        </p:txBody>
      </p:sp>
      <p:sp>
        <p:nvSpPr>
          <p:cNvPr id="6" name="Arrow: Down 5">
            <a:extLst>
              <a:ext uri="{FF2B5EF4-FFF2-40B4-BE49-F238E27FC236}">
                <a16:creationId xmlns:a16="http://schemas.microsoft.com/office/drawing/2014/main" id="{FD582E7C-C262-03FA-9C8A-D2E05A17A61E}"/>
              </a:ext>
            </a:extLst>
          </p:cNvPr>
          <p:cNvSpPr/>
          <p:nvPr/>
        </p:nvSpPr>
        <p:spPr>
          <a:xfrm>
            <a:off x="5904652" y="3085086"/>
            <a:ext cx="411241" cy="516298"/>
          </a:xfrm>
          <a:prstGeom prst="downArrow">
            <a:avLst/>
          </a:prstGeom>
          <a:solidFill>
            <a:srgbClr val="3B73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41174687-DE9D-312C-3B14-EE3CCAEDAD2D}"/>
              </a:ext>
            </a:extLst>
          </p:cNvPr>
          <p:cNvSpPr/>
          <p:nvPr/>
        </p:nvSpPr>
        <p:spPr>
          <a:xfrm>
            <a:off x="6666198" y="4174972"/>
            <a:ext cx="300996" cy="783418"/>
          </a:xfrm>
          <a:prstGeom prst="downArrow">
            <a:avLst/>
          </a:prstGeom>
          <a:solidFill>
            <a:srgbClr val="3B73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EFE8B0C-C4FD-582B-C1F9-C66D80C24A8A}"/>
              </a:ext>
            </a:extLst>
          </p:cNvPr>
          <p:cNvSpPr txBox="1"/>
          <p:nvPr/>
        </p:nvSpPr>
        <p:spPr>
          <a:xfrm>
            <a:off x="5324802" y="3636512"/>
            <a:ext cx="1735014" cy="461665"/>
          </a:xfrm>
          <a:prstGeom prst="rect">
            <a:avLst/>
          </a:prstGeom>
          <a:noFill/>
        </p:spPr>
        <p:txBody>
          <a:bodyPr wrap="square">
            <a:spAutoFit/>
          </a:bodyPr>
          <a:lstStyle/>
          <a:p>
            <a:pPr defTabSz="453340"/>
            <a:r>
              <a:rPr lang="en-US" sz="1200" dirty="0">
                <a:solidFill>
                  <a:prstClr val="white"/>
                </a:solidFill>
              </a:rPr>
              <a:t> AVH REST API / Web UI</a:t>
            </a:r>
          </a:p>
          <a:p>
            <a:pPr defTabSz="453340"/>
            <a:r>
              <a:rPr lang="en-US" sz="1200" dirty="0">
                <a:solidFill>
                  <a:prstClr val="white"/>
                </a:solidFill>
              </a:rPr>
              <a:t>    app.avh.arm.com</a:t>
            </a:r>
            <a:endParaRPr lang="en-GB" sz="1200" dirty="0"/>
          </a:p>
        </p:txBody>
      </p:sp>
      <p:sp>
        <p:nvSpPr>
          <p:cNvPr id="27" name="Rectangle 26">
            <a:extLst>
              <a:ext uri="{FF2B5EF4-FFF2-40B4-BE49-F238E27FC236}">
                <a16:creationId xmlns:a16="http://schemas.microsoft.com/office/drawing/2014/main" id="{319AAF5A-AFA6-833B-F3F8-07D8A4A3851F}"/>
              </a:ext>
            </a:extLst>
          </p:cNvPr>
          <p:cNvSpPr/>
          <p:nvPr/>
        </p:nvSpPr>
        <p:spPr>
          <a:xfrm>
            <a:off x="5553782" y="1698619"/>
            <a:ext cx="1363401" cy="124525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DevOps</a:t>
            </a:r>
          </a:p>
          <a:p>
            <a:pPr marL="91440" defTabSz="453340">
              <a:spcBef>
                <a:spcPts val="0"/>
              </a:spcBef>
            </a:pPr>
            <a:r>
              <a:rPr lang="en-US" sz="1100" dirty="0">
                <a:solidFill>
                  <a:schemeClr val="bg1"/>
                </a:solidFill>
              </a:rPr>
              <a:t>GitHub</a:t>
            </a:r>
          </a:p>
          <a:p>
            <a:pPr marL="91440" defTabSz="453340"/>
            <a:r>
              <a:rPr lang="en-US" sz="1100" dirty="0">
                <a:solidFill>
                  <a:schemeClr val="bg1"/>
                </a:solidFill>
              </a:rPr>
              <a:t>Jenkins</a:t>
            </a:r>
          </a:p>
          <a:p>
            <a:pPr marL="91440" defTabSz="453340"/>
            <a:r>
              <a:rPr lang="en-US" sz="1100" dirty="0">
                <a:solidFill>
                  <a:schemeClr val="bg1"/>
                </a:solidFill>
              </a:rPr>
              <a:t>GitLab</a:t>
            </a:r>
          </a:p>
          <a:p>
            <a:pPr marL="91440" defTabSz="453340"/>
            <a:r>
              <a:rPr lang="en-US" sz="1100" dirty="0">
                <a:solidFill>
                  <a:schemeClr val="bg1"/>
                </a:solidFill>
              </a:rPr>
              <a:t>CircleCI</a:t>
            </a:r>
          </a:p>
          <a:p>
            <a:pPr marL="91440" defTabSz="453340"/>
            <a:r>
              <a:rPr lang="en-US" sz="1100" dirty="0">
                <a:solidFill>
                  <a:schemeClr val="bg1"/>
                </a:solidFill>
              </a:rPr>
              <a:t>…</a:t>
            </a:r>
          </a:p>
        </p:txBody>
      </p:sp>
      <p:sp>
        <p:nvSpPr>
          <p:cNvPr id="28" name="Rectangle 27">
            <a:extLst>
              <a:ext uri="{FF2B5EF4-FFF2-40B4-BE49-F238E27FC236}">
                <a16:creationId xmlns:a16="http://schemas.microsoft.com/office/drawing/2014/main" id="{14DF4995-6315-6E61-857F-8E136B5AAD1A}"/>
              </a:ext>
            </a:extLst>
          </p:cNvPr>
          <p:cNvSpPr/>
          <p:nvPr/>
        </p:nvSpPr>
        <p:spPr>
          <a:xfrm>
            <a:off x="7054048" y="1705180"/>
            <a:ext cx="1364005" cy="1238698"/>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MLOps</a:t>
            </a:r>
          </a:p>
          <a:p>
            <a:pPr marL="91440" defTabSz="453340"/>
            <a:r>
              <a:rPr lang="en-US" sz="1100" dirty="0">
                <a:solidFill>
                  <a:schemeClr val="bg1"/>
                </a:solidFill>
              </a:rPr>
              <a:t>TDK Qeexo</a:t>
            </a:r>
          </a:p>
          <a:p>
            <a:pPr marL="91440" defTabSz="453340"/>
            <a:r>
              <a:rPr lang="en-US" sz="1100" dirty="0">
                <a:solidFill>
                  <a:schemeClr val="bg1"/>
                </a:solidFill>
              </a:rPr>
              <a:t>Nota.ai</a:t>
            </a:r>
          </a:p>
          <a:p>
            <a:pPr marL="91440" defTabSz="453340"/>
            <a:r>
              <a:rPr lang="en-US" sz="1100" dirty="0">
                <a:solidFill>
                  <a:schemeClr val="bg1"/>
                </a:solidFill>
              </a:rPr>
              <a:t>SageMaker</a:t>
            </a:r>
          </a:p>
          <a:p>
            <a:pPr marL="91440" defTabSz="453340"/>
            <a:r>
              <a:rPr lang="en-US" sz="1100" dirty="0">
                <a:solidFill>
                  <a:schemeClr val="bg1"/>
                </a:solidFill>
              </a:rPr>
              <a:t>PaddlePaddle</a:t>
            </a:r>
          </a:p>
          <a:p>
            <a:pPr marL="91440" defTabSz="453340"/>
            <a:r>
              <a:rPr lang="en-US" sz="1100" dirty="0">
                <a:solidFill>
                  <a:schemeClr val="bg1"/>
                </a:solidFill>
              </a:rPr>
              <a:t>…</a:t>
            </a:r>
          </a:p>
        </p:txBody>
      </p:sp>
      <p:sp>
        <p:nvSpPr>
          <p:cNvPr id="29" name="TextBox 28">
            <a:extLst>
              <a:ext uri="{FF2B5EF4-FFF2-40B4-BE49-F238E27FC236}">
                <a16:creationId xmlns:a16="http://schemas.microsoft.com/office/drawing/2014/main" id="{A1DE0DAA-CA17-8CB0-DBA3-518047E8A4A6}"/>
              </a:ext>
            </a:extLst>
          </p:cNvPr>
          <p:cNvSpPr txBox="1"/>
          <p:nvPr/>
        </p:nvSpPr>
        <p:spPr>
          <a:xfrm>
            <a:off x="3054402" y="3580510"/>
            <a:ext cx="1039939" cy="523220"/>
          </a:xfrm>
          <a:prstGeom prst="rect">
            <a:avLst/>
          </a:prstGeom>
          <a:noFill/>
        </p:spPr>
        <p:txBody>
          <a:bodyPr wrap="square">
            <a:spAutoFit/>
          </a:bodyPr>
          <a:lstStyle/>
          <a:p>
            <a:pPr algn="ctr" defTabSz="453340"/>
            <a:r>
              <a:rPr lang="en-US" sz="1400" dirty="0">
                <a:solidFill>
                  <a:schemeClr val="bg1"/>
                </a:solidFill>
              </a:rPr>
              <a:t>AVH integration</a:t>
            </a:r>
          </a:p>
        </p:txBody>
      </p:sp>
      <p:sp>
        <p:nvSpPr>
          <p:cNvPr id="30" name="Rectangle 29">
            <a:extLst>
              <a:ext uri="{FF2B5EF4-FFF2-40B4-BE49-F238E27FC236}">
                <a16:creationId xmlns:a16="http://schemas.microsoft.com/office/drawing/2014/main" id="{3BB94E26-0432-BC7C-F667-E99685A12DA2}"/>
              </a:ext>
            </a:extLst>
          </p:cNvPr>
          <p:cNvSpPr/>
          <p:nvPr/>
        </p:nvSpPr>
        <p:spPr>
          <a:xfrm>
            <a:off x="8530300" y="1713439"/>
            <a:ext cx="1363402" cy="123044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spcAft>
                <a:spcPts val="300"/>
              </a:spcAft>
            </a:pPr>
            <a:r>
              <a:rPr lang="en-US" sz="1400" dirty="0">
                <a:solidFill>
                  <a:schemeClr val="bg1"/>
                </a:solidFill>
              </a:rPr>
              <a:t>Cloud Services</a:t>
            </a:r>
          </a:p>
          <a:p>
            <a:pPr marL="91440" defTabSz="453340"/>
            <a:r>
              <a:rPr lang="en-US" sz="1100" dirty="0">
                <a:solidFill>
                  <a:schemeClr val="bg1"/>
                </a:solidFill>
              </a:rPr>
              <a:t>AWS</a:t>
            </a:r>
          </a:p>
          <a:p>
            <a:pPr marL="91440" defTabSz="453340"/>
            <a:r>
              <a:rPr lang="en-US" sz="1100" dirty="0">
                <a:solidFill>
                  <a:schemeClr val="bg1"/>
                </a:solidFill>
              </a:rPr>
              <a:t>Azure</a:t>
            </a:r>
          </a:p>
          <a:p>
            <a:pPr marL="91440" defTabSz="453340"/>
            <a:r>
              <a:rPr lang="en-US" sz="1100" dirty="0">
                <a:solidFill>
                  <a:schemeClr val="bg1"/>
                </a:solidFill>
              </a:rPr>
              <a:t>Oracle</a:t>
            </a:r>
          </a:p>
          <a:p>
            <a:pPr marL="91440" defTabSz="453340"/>
            <a:r>
              <a:rPr lang="en-US" sz="1100" dirty="0">
                <a:solidFill>
                  <a:schemeClr val="bg1"/>
                </a:solidFill>
              </a:rPr>
              <a:t>Baidu Cloud</a:t>
            </a:r>
          </a:p>
          <a:p>
            <a:pPr marL="91440" defTabSz="453340"/>
            <a:r>
              <a:rPr lang="en-US" sz="1100" dirty="0">
                <a:solidFill>
                  <a:schemeClr val="bg1"/>
                </a:solidFill>
              </a:rPr>
              <a:t>…</a:t>
            </a:r>
          </a:p>
        </p:txBody>
      </p:sp>
      <p:sp>
        <p:nvSpPr>
          <p:cNvPr id="22" name="Arrow: Down 21">
            <a:extLst>
              <a:ext uri="{FF2B5EF4-FFF2-40B4-BE49-F238E27FC236}">
                <a16:creationId xmlns:a16="http://schemas.microsoft.com/office/drawing/2014/main" id="{7D6E7A53-AE02-DD38-8E09-24A13834FAC0}"/>
              </a:ext>
            </a:extLst>
          </p:cNvPr>
          <p:cNvSpPr/>
          <p:nvPr/>
        </p:nvSpPr>
        <p:spPr>
          <a:xfrm>
            <a:off x="5270591" y="4198558"/>
            <a:ext cx="300996" cy="756199"/>
          </a:xfrm>
          <a:prstGeom prst="downArrow">
            <a:avLst/>
          </a:prstGeom>
          <a:solidFill>
            <a:srgbClr val="3F7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Arrow: Down 43">
            <a:extLst>
              <a:ext uri="{FF2B5EF4-FFF2-40B4-BE49-F238E27FC236}">
                <a16:creationId xmlns:a16="http://schemas.microsoft.com/office/drawing/2014/main" id="{265F9CC7-3382-A4EE-1460-A9F93FEC3B83}"/>
              </a:ext>
            </a:extLst>
          </p:cNvPr>
          <p:cNvSpPr/>
          <p:nvPr/>
        </p:nvSpPr>
        <p:spPr>
          <a:xfrm>
            <a:off x="7793950" y="3070531"/>
            <a:ext cx="411241" cy="1901155"/>
          </a:xfrm>
          <a:prstGeom prst="downArrow">
            <a:avLst/>
          </a:prstGeom>
          <a:solidFill>
            <a:srgbClr val="3B73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AF79CDD-DBF6-B1F5-EA2C-B6697F08AC9F}"/>
              </a:ext>
            </a:extLst>
          </p:cNvPr>
          <p:cNvSpPr txBox="1"/>
          <p:nvPr/>
        </p:nvSpPr>
        <p:spPr>
          <a:xfrm>
            <a:off x="4661089" y="5999187"/>
            <a:ext cx="1327426" cy="261610"/>
          </a:xfrm>
          <a:prstGeom prst="rect">
            <a:avLst/>
          </a:prstGeom>
          <a:noFill/>
        </p:spPr>
        <p:txBody>
          <a:bodyPr wrap="square">
            <a:spAutoFit/>
          </a:bodyPr>
          <a:lstStyle/>
          <a:p>
            <a:pPr defTabSz="453340"/>
            <a:r>
              <a:rPr lang="en-US" sz="1100" dirty="0">
                <a:solidFill>
                  <a:schemeClr val="tx1">
                    <a:lumMod val="75000"/>
                    <a:lumOff val="25000"/>
                  </a:schemeClr>
                </a:solidFill>
              </a:rPr>
              <a:t>Cloud-native</a:t>
            </a:r>
          </a:p>
        </p:txBody>
      </p:sp>
      <p:sp>
        <p:nvSpPr>
          <p:cNvPr id="5" name="TextBox 4">
            <a:extLst>
              <a:ext uri="{FF2B5EF4-FFF2-40B4-BE49-F238E27FC236}">
                <a16:creationId xmlns:a16="http://schemas.microsoft.com/office/drawing/2014/main" id="{62F47720-B935-37AE-D0F5-D035A9C91792}"/>
              </a:ext>
            </a:extLst>
          </p:cNvPr>
          <p:cNvSpPr txBox="1"/>
          <p:nvPr/>
        </p:nvSpPr>
        <p:spPr>
          <a:xfrm>
            <a:off x="7249746" y="5997225"/>
            <a:ext cx="1327426" cy="261610"/>
          </a:xfrm>
          <a:prstGeom prst="rect">
            <a:avLst/>
          </a:prstGeom>
          <a:noFill/>
        </p:spPr>
        <p:txBody>
          <a:bodyPr wrap="square">
            <a:spAutoFit/>
          </a:bodyPr>
          <a:lstStyle/>
          <a:p>
            <a:pPr defTabSz="453340"/>
            <a:r>
              <a:rPr lang="en-US" sz="1100" dirty="0">
                <a:solidFill>
                  <a:schemeClr val="tx1">
                    <a:lumMod val="75000"/>
                    <a:lumOff val="25000"/>
                  </a:schemeClr>
                </a:solidFill>
              </a:rPr>
              <a:t>Cloud or Desktop</a:t>
            </a:r>
          </a:p>
        </p:txBody>
      </p:sp>
    </p:spTree>
    <p:extLst>
      <p:ext uri="{BB962C8B-B14F-4D97-AF65-F5344CB8AC3E}">
        <p14:creationId xmlns:p14="http://schemas.microsoft.com/office/powerpoint/2010/main" val="2798434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02355" y="148870"/>
            <a:ext cx="11233150" cy="654760"/>
          </a:xfrm>
        </p:spPr>
        <p:txBody>
          <a:bodyPr/>
          <a:lstStyle/>
          <a:p>
            <a:r>
              <a:rPr lang="en-US" dirty="0"/>
              <a:t>Arm Fixed Virtual Platforms (FVPs)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456861"/>
            <a:ext cx="4474712" cy="4924889"/>
          </a:xfrm>
        </p:spPr>
        <p:txBody>
          <a:bodyPr/>
          <a:lstStyle/>
          <a:p>
            <a:r>
              <a:rPr lang="en-GB" sz="1800" dirty="0">
                <a:solidFill>
                  <a:schemeClr val="tx1">
                    <a:lumMod val="65000"/>
                    <a:lumOff val="35000"/>
                  </a:schemeClr>
                </a:solidFill>
              </a:rPr>
              <a:t>Precise </a:t>
            </a:r>
            <a:r>
              <a:rPr lang="en-GB" sz="1800" b="1" dirty="0">
                <a:solidFill>
                  <a:schemeClr val="tx1">
                    <a:lumMod val="65000"/>
                    <a:lumOff val="35000"/>
                  </a:schemeClr>
                </a:solidFill>
              </a:rPr>
              <a:t>simulation models</a:t>
            </a:r>
            <a:r>
              <a:rPr lang="en-GB" sz="1800" dirty="0">
                <a:solidFill>
                  <a:schemeClr val="tx1">
                    <a:lumMod val="65000"/>
                    <a:lumOff val="35000"/>
                  </a:schemeClr>
                </a:solidFill>
              </a:rPr>
              <a:t> of Cortex-M device sub-systems designed for complex software verification and testing</a:t>
            </a:r>
          </a:p>
          <a:p>
            <a:endParaRPr lang="en-GB" sz="1600" dirty="0">
              <a:solidFill>
                <a:schemeClr val="tx1">
                  <a:lumMod val="65000"/>
                  <a:lumOff val="35000"/>
                </a:schemeClr>
              </a:solidFill>
            </a:endParaRPr>
          </a:p>
          <a:p>
            <a:r>
              <a:rPr lang="en-GB" sz="1800" dirty="0">
                <a:solidFill>
                  <a:schemeClr val="tx1">
                    <a:lumMod val="65000"/>
                    <a:lumOff val="35000"/>
                  </a:schemeClr>
                </a:solidFill>
              </a:rPr>
              <a:t>Runs any RTOS or bare metal code</a:t>
            </a:r>
          </a:p>
          <a:p>
            <a:endParaRPr lang="en-GB" sz="1600" dirty="0">
              <a:solidFill>
                <a:schemeClr val="tx1">
                  <a:lumMod val="65000"/>
                  <a:lumOff val="35000"/>
                </a:schemeClr>
              </a:solidFill>
            </a:endParaRPr>
          </a:p>
          <a:p>
            <a:r>
              <a:rPr lang="en-GB" sz="1800" dirty="0">
                <a:solidFill>
                  <a:schemeClr val="tx1">
                    <a:lumMod val="65000"/>
                    <a:lumOff val="35000"/>
                  </a:schemeClr>
                </a:solidFill>
              </a:rPr>
              <a:t>Provides virtual peripheral interfaces for I/O simulation</a:t>
            </a:r>
          </a:p>
          <a:p>
            <a:endParaRPr lang="en-GB" sz="1600" dirty="0">
              <a:solidFill>
                <a:schemeClr val="tx1">
                  <a:lumMod val="65000"/>
                  <a:lumOff val="35000"/>
                </a:schemeClr>
              </a:solidFill>
            </a:endParaRPr>
          </a:p>
          <a:p>
            <a:r>
              <a:rPr lang="en-GB" sz="1800" dirty="0">
                <a:solidFill>
                  <a:schemeClr val="tx1">
                    <a:lumMod val="65000"/>
                    <a:lumOff val="35000"/>
                  </a:schemeClr>
                </a:solidFill>
              </a:rPr>
              <a:t>Enables test automation of diverse software workloads, including unit, integration tests, and fault injection</a:t>
            </a:r>
          </a:p>
          <a:p>
            <a:endParaRPr lang="en-GB" sz="1600" b="0" i="0" dirty="0">
              <a:solidFill>
                <a:schemeClr val="tx1">
                  <a:lumMod val="65000"/>
                  <a:lumOff val="35000"/>
                </a:schemeClr>
              </a:solidFill>
              <a:effectLst/>
            </a:endParaRPr>
          </a:p>
          <a:p>
            <a:r>
              <a:rPr lang="en-GB" sz="1800" b="0" i="0" dirty="0">
                <a:solidFill>
                  <a:schemeClr val="tx1">
                    <a:lumMod val="65000"/>
                    <a:lumOff val="35000"/>
                  </a:schemeClr>
                </a:solidFill>
                <a:effectLst/>
              </a:rPr>
              <a:t>Cloud service that can be integrated in </a:t>
            </a:r>
            <a:r>
              <a:rPr lang="en-GB" sz="1800" b="1" i="0" dirty="0">
                <a:solidFill>
                  <a:schemeClr val="tx1">
                    <a:lumMod val="65000"/>
                    <a:lumOff val="35000"/>
                  </a:schemeClr>
                </a:solidFill>
                <a:effectLst/>
              </a:rPr>
              <a:t>CI/</a:t>
            </a:r>
            <a:r>
              <a:rPr lang="en-GB" sz="1800" b="1" dirty="0">
                <a:solidFill>
                  <a:schemeClr val="tx1">
                    <a:lumMod val="65000"/>
                    <a:lumOff val="35000"/>
                  </a:schemeClr>
                </a:solidFill>
              </a:rPr>
              <a:t>CD</a:t>
            </a:r>
            <a:r>
              <a:rPr lang="en-GB" sz="1800" dirty="0">
                <a:solidFill>
                  <a:schemeClr val="tx1">
                    <a:lumMod val="65000"/>
                    <a:lumOff val="35000"/>
                  </a:schemeClr>
                </a:solidFill>
              </a:rPr>
              <a:t> and </a:t>
            </a:r>
            <a:r>
              <a:rPr lang="en-GB" sz="1800" b="1" dirty="0" err="1">
                <a:solidFill>
                  <a:schemeClr val="tx1">
                    <a:lumMod val="65000"/>
                    <a:lumOff val="35000"/>
                  </a:schemeClr>
                </a:solidFill>
              </a:rPr>
              <a:t>MLOps</a:t>
            </a:r>
            <a:r>
              <a:rPr lang="en-GB" sz="1800" dirty="0">
                <a:solidFill>
                  <a:schemeClr val="tx1">
                    <a:lumMod val="65000"/>
                    <a:lumOff val="35000"/>
                  </a:schemeClr>
                </a:solidFill>
              </a:rPr>
              <a:t> </a:t>
            </a:r>
            <a:r>
              <a:rPr lang="en-GB" sz="1800" b="0" i="0" dirty="0">
                <a:solidFill>
                  <a:schemeClr val="tx1">
                    <a:lumMod val="65000"/>
                    <a:lumOff val="35000"/>
                  </a:schemeClr>
                </a:solidFill>
                <a:effectLst/>
              </a:rPr>
              <a:t>development flows</a:t>
            </a:r>
          </a:p>
          <a:p>
            <a:endParaRPr lang="en-GB" sz="1800" dirty="0">
              <a:solidFill>
                <a:schemeClr val="tx1">
                  <a:lumMod val="65000"/>
                  <a:lumOff val="35000"/>
                </a:schemeClr>
              </a:solidFill>
            </a:endParaRPr>
          </a:p>
          <a:p>
            <a:endParaRPr lang="en-GB" sz="1800" dirty="0">
              <a:solidFill>
                <a:srgbClr val="000000"/>
              </a:solidFill>
            </a:endParaRPr>
          </a:p>
          <a:p>
            <a:endParaRPr lang="en-GB" sz="1800" dirty="0">
              <a:solidFill>
                <a:srgbClr val="000000"/>
              </a:solidFill>
            </a:endParaRPr>
          </a:p>
        </p:txBody>
      </p:sp>
      <p:sp>
        <p:nvSpPr>
          <p:cNvPr id="7" name="Rectangle 6">
            <a:extLst>
              <a:ext uri="{FF2B5EF4-FFF2-40B4-BE49-F238E27FC236}">
                <a16:creationId xmlns:a16="http://schemas.microsoft.com/office/drawing/2014/main" id="{905104DD-E2CB-4A8A-925F-DA0436758A10}"/>
              </a:ext>
            </a:extLst>
          </p:cNvPr>
          <p:cNvSpPr/>
          <p:nvPr/>
        </p:nvSpPr>
        <p:spPr>
          <a:xfrm>
            <a:off x="5419912" y="1377002"/>
            <a:ext cx="4087945" cy="47835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dirty="0">
                <a:solidFill>
                  <a:schemeClr val="bg1"/>
                </a:solidFill>
              </a:rPr>
              <a:t>Arm Fixed Virtual Platform (FVP)</a:t>
            </a:r>
            <a:br>
              <a:rPr lang="en-US" sz="2000" dirty="0">
                <a:solidFill>
                  <a:schemeClr val="bg1"/>
                </a:solidFill>
              </a:rPr>
            </a:br>
            <a:r>
              <a:rPr lang="en-US" sz="2000" dirty="0">
                <a:solidFill>
                  <a:schemeClr val="bg1"/>
                </a:solidFill>
              </a:rPr>
              <a:t>Corstone-300</a:t>
            </a:r>
            <a:endParaRPr lang="en-GB" sz="2000" dirty="0">
              <a:solidFill>
                <a:schemeClr val="bg1"/>
              </a:solidFill>
            </a:endParaRPr>
          </a:p>
        </p:txBody>
      </p:sp>
      <p:sp>
        <p:nvSpPr>
          <p:cNvPr id="8" name="Rectangle 7">
            <a:extLst>
              <a:ext uri="{FF2B5EF4-FFF2-40B4-BE49-F238E27FC236}">
                <a16:creationId xmlns:a16="http://schemas.microsoft.com/office/drawing/2014/main" id="{F902E442-80C4-485D-A684-DBAE4FA2132D}"/>
              </a:ext>
            </a:extLst>
          </p:cNvPr>
          <p:cNvSpPr/>
          <p:nvPr/>
        </p:nvSpPr>
        <p:spPr>
          <a:xfrm>
            <a:off x="5660757" y="2121975"/>
            <a:ext cx="1671237"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Cortex-M55</a:t>
            </a:r>
          </a:p>
          <a:p>
            <a:pPr marL="231775" indent="-115888" defTabSz="453340">
              <a:buFont typeface="Arial" panose="020B0604020202020204" pitchFamily="34" charset="0"/>
              <a:buChar char="•"/>
            </a:pPr>
            <a:r>
              <a:rPr lang="en-US" sz="1400" err="1">
                <a:solidFill>
                  <a:prstClr val="white"/>
                </a:solidFill>
              </a:rPr>
              <a:t>TrustZone</a:t>
            </a:r>
            <a:endParaRPr lang="en-US" sz="1400">
              <a:solidFill>
                <a:prstClr val="white"/>
              </a:solidFill>
            </a:endParaRPr>
          </a:p>
          <a:p>
            <a:pPr marL="231775" indent="-115888" defTabSz="453340">
              <a:buFont typeface="Arial" panose="020B0604020202020204" pitchFamily="34" charset="0"/>
              <a:buChar char="•"/>
            </a:pPr>
            <a:r>
              <a:rPr lang="en-US" sz="1400">
                <a:solidFill>
                  <a:prstClr val="white"/>
                </a:solidFill>
              </a:rPr>
              <a:t>Helium </a:t>
            </a:r>
            <a:br>
              <a:rPr lang="en-US" sz="1400">
                <a:solidFill>
                  <a:prstClr val="white"/>
                </a:solidFill>
              </a:rPr>
            </a:br>
            <a:endParaRPr lang="en-US" sz="1400">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9" name="Rectangle 8">
            <a:extLst>
              <a:ext uri="{FF2B5EF4-FFF2-40B4-BE49-F238E27FC236}">
                <a16:creationId xmlns:a16="http://schemas.microsoft.com/office/drawing/2014/main" id="{E6BE769A-E12A-4E20-91D0-A0D592592F4A}"/>
              </a:ext>
            </a:extLst>
          </p:cNvPr>
          <p:cNvSpPr/>
          <p:nvPr/>
        </p:nvSpPr>
        <p:spPr>
          <a:xfrm>
            <a:off x="7582819" y="2121975"/>
            <a:ext cx="1671237"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Ethos-U55</a:t>
            </a:r>
          </a:p>
          <a:p>
            <a:pPr defTabSz="453340"/>
            <a:r>
              <a:rPr lang="en-US" err="1">
                <a:solidFill>
                  <a:prstClr val="white"/>
                </a:solidFill>
              </a:rPr>
              <a:t>microNPU</a:t>
            </a:r>
            <a:endParaRPr lang="en-US">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0" name="Rectangle 9">
            <a:extLst>
              <a:ext uri="{FF2B5EF4-FFF2-40B4-BE49-F238E27FC236}">
                <a16:creationId xmlns:a16="http://schemas.microsoft.com/office/drawing/2014/main" id="{AC42DAEB-7B16-41C1-AB32-2C0F7BF787C4}"/>
              </a:ext>
            </a:extLst>
          </p:cNvPr>
          <p:cNvSpPr/>
          <p:nvPr/>
        </p:nvSpPr>
        <p:spPr>
          <a:xfrm>
            <a:off x="5660757" y="3455182"/>
            <a:ext cx="1671237" cy="1137666"/>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dirty="0">
                <a:solidFill>
                  <a:prstClr val="white"/>
                </a:solidFill>
              </a:rPr>
              <a:t>Memory</a:t>
            </a:r>
          </a:p>
          <a:p>
            <a:pPr marL="231775" indent="-115888" defTabSz="453340">
              <a:buFont typeface="Arial" panose="020B0604020202020204" pitchFamily="34" charset="0"/>
              <a:buChar char="•"/>
            </a:pPr>
            <a:r>
              <a:rPr lang="en-US" sz="1400" dirty="0">
                <a:solidFill>
                  <a:prstClr val="white"/>
                </a:solidFill>
              </a:rPr>
              <a:t>Secure/</a:t>
            </a:r>
            <a:br>
              <a:rPr lang="en-US" sz="1400" dirty="0">
                <a:solidFill>
                  <a:prstClr val="white"/>
                </a:solidFill>
              </a:rPr>
            </a:br>
            <a:r>
              <a:rPr lang="en-US" sz="1400" dirty="0">
                <a:solidFill>
                  <a:prstClr val="white"/>
                </a:solidFill>
              </a:rPr>
              <a:t>Non-secure</a:t>
            </a:r>
          </a:p>
          <a:p>
            <a:pPr marL="231775" indent="-115888" defTabSz="453340">
              <a:buFont typeface="Arial" panose="020B0604020202020204" pitchFamily="34" charset="0"/>
              <a:buChar char="•"/>
            </a:pPr>
            <a:r>
              <a:rPr lang="en-US" sz="1400" dirty="0">
                <a:solidFill>
                  <a:prstClr val="white"/>
                </a:solidFill>
              </a:rPr>
              <a:t>DMA</a:t>
            </a:r>
          </a:p>
          <a:p>
            <a:pPr marL="231775" indent="-115888" defTabSz="453340">
              <a:buFont typeface="Arial" panose="020B0604020202020204" pitchFamily="34" charset="0"/>
              <a:buChar char="•"/>
            </a:pPr>
            <a:endParaRPr lang="en-US" sz="1400" dirty="0">
              <a:solidFill>
                <a:prstClr val="white"/>
              </a:solidFill>
            </a:endParaRPr>
          </a:p>
          <a:p>
            <a:pPr defTabSz="453340"/>
            <a:endParaRPr lang="en-US" sz="1600" dirty="0">
              <a:solidFill>
                <a:prstClr val="white"/>
              </a:solidFill>
            </a:endParaRPr>
          </a:p>
        </p:txBody>
      </p:sp>
      <p:sp>
        <p:nvSpPr>
          <p:cNvPr id="11" name="Rectangle 10">
            <a:extLst>
              <a:ext uri="{FF2B5EF4-FFF2-40B4-BE49-F238E27FC236}">
                <a16:creationId xmlns:a16="http://schemas.microsoft.com/office/drawing/2014/main" id="{7971A8AF-B10D-4AF2-BF3B-8D580C81F1DD}"/>
              </a:ext>
            </a:extLst>
          </p:cNvPr>
          <p:cNvSpPr/>
          <p:nvPr/>
        </p:nvSpPr>
        <p:spPr>
          <a:xfrm>
            <a:off x="7582819" y="3455182"/>
            <a:ext cx="1671237" cy="1137666"/>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Peripherals</a:t>
            </a:r>
          </a:p>
          <a:p>
            <a:pPr marL="231775" indent="-115888" defTabSz="453340">
              <a:buFont typeface="Arial" panose="020B0604020202020204" pitchFamily="34" charset="0"/>
              <a:buChar char="•"/>
            </a:pPr>
            <a:r>
              <a:rPr lang="en-US" sz="1400">
                <a:solidFill>
                  <a:prstClr val="white"/>
                </a:solidFill>
              </a:rPr>
              <a:t>GPIO</a:t>
            </a:r>
          </a:p>
          <a:p>
            <a:pPr marL="231775" indent="-115888" defTabSz="453340">
              <a:buFont typeface="Arial" panose="020B0604020202020204" pitchFamily="34" charset="0"/>
              <a:buChar char="•"/>
            </a:pPr>
            <a:r>
              <a:rPr lang="en-US" sz="1400">
                <a:solidFill>
                  <a:prstClr val="white"/>
                </a:solidFill>
              </a:rPr>
              <a:t>UART, SPI, I</a:t>
            </a:r>
            <a:r>
              <a:rPr lang="en-US" sz="1400" baseline="30000">
                <a:solidFill>
                  <a:prstClr val="white"/>
                </a:solidFill>
              </a:rPr>
              <a:t>2</a:t>
            </a:r>
            <a:r>
              <a:rPr lang="en-US" sz="1400">
                <a:solidFill>
                  <a:prstClr val="white"/>
                </a:solidFill>
              </a:rPr>
              <a:t>C</a:t>
            </a:r>
          </a:p>
          <a:p>
            <a:pPr marL="231775" indent="-115888" defTabSz="453340">
              <a:buFont typeface="Arial" panose="020B0604020202020204" pitchFamily="34" charset="0"/>
              <a:buChar char="•"/>
            </a:pPr>
            <a:r>
              <a:rPr lang="en-US" sz="1400">
                <a:solidFill>
                  <a:prstClr val="white"/>
                </a:solidFill>
              </a:rPr>
              <a:t>Ethernet</a:t>
            </a:r>
          </a:p>
          <a:p>
            <a:pPr marL="231775" indent="-115888" defTabSz="453340">
              <a:buFont typeface="Arial" panose="020B0604020202020204" pitchFamily="34" charset="0"/>
              <a:buChar char="•"/>
            </a:pPr>
            <a:endParaRPr lang="en-US" sz="1400">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2" name="Rectangle 11">
            <a:extLst>
              <a:ext uri="{FF2B5EF4-FFF2-40B4-BE49-F238E27FC236}">
                <a16:creationId xmlns:a16="http://schemas.microsoft.com/office/drawing/2014/main" id="{F6C91735-30A1-491D-BC96-A82D77183B64}"/>
              </a:ext>
            </a:extLst>
          </p:cNvPr>
          <p:cNvSpPr/>
          <p:nvPr/>
        </p:nvSpPr>
        <p:spPr>
          <a:xfrm>
            <a:off x="5660757" y="4788388"/>
            <a:ext cx="1671237" cy="1137666"/>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Virtual I/O</a:t>
            </a:r>
          </a:p>
          <a:p>
            <a:pPr marL="231775" indent="-115888" defTabSz="453340">
              <a:buFont typeface="Arial" panose="020B0604020202020204" pitchFamily="34" charset="0"/>
              <a:buChar char="•"/>
            </a:pPr>
            <a:r>
              <a:rPr lang="en-US" sz="1400">
                <a:solidFill>
                  <a:prstClr val="white"/>
                </a:solidFill>
              </a:rPr>
              <a:t>Data values</a:t>
            </a:r>
          </a:p>
          <a:p>
            <a:pPr marL="231775" indent="-115888" defTabSz="453340">
              <a:buFont typeface="Arial" panose="020B0604020202020204" pitchFamily="34" charset="0"/>
              <a:buChar char="•"/>
            </a:pPr>
            <a:r>
              <a:rPr lang="en-US" sz="1400">
                <a:solidFill>
                  <a:prstClr val="white"/>
                </a:solidFill>
              </a:rPr>
              <a:t>Streaming</a:t>
            </a:r>
          </a:p>
          <a:p>
            <a:pPr marL="231775" indent="-115888" defTabSz="453340">
              <a:buFont typeface="Arial" panose="020B0604020202020204" pitchFamily="34" charset="0"/>
              <a:buChar char="•"/>
            </a:pPr>
            <a:r>
              <a:rPr lang="en-US" sz="1400">
                <a:solidFill>
                  <a:prstClr val="white"/>
                </a:solidFill>
              </a:rPr>
              <a:t>BSD-Socket</a:t>
            </a:r>
          </a:p>
          <a:p>
            <a:pPr marL="115887" defTabSz="453340"/>
            <a:endParaRPr lang="en-US" sz="1400">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3" name="Rectangle 12">
            <a:extLst>
              <a:ext uri="{FF2B5EF4-FFF2-40B4-BE49-F238E27FC236}">
                <a16:creationId xmlns:a16="http://schemas.microsoft.com/office/drawing/2014/main" id="{A63C8E85-BE7B-4FE5-9694-BB8EBF312473}"/>
              </a:ext>
            </a:extLst>
          </p:cNvPr>
          <p:cNvSpPr/>
          <p:nvPr/>
        </p:nvSpPr>
        <p:spPr>
          <a:xfrm>
            <a:off x="7582819" y="4788388"/>
            <a:ext cx="1671237" cy="1137666"/>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Debug Interface</a:t>
            </a:r>
          </a:p>
          <a:p>
            <a:pPr marL="231775" indent="-115888" defTabSz="453340">
              <a:buFont typeface="Arial" panose="020B0604020202020204" pitchFamily="34" charset="0"/>
              <a:buChar char="•"/>
            </a:pPr>
            <a:r>
              <a:rPr lang="en-US" sz="1400">
                <a:solidFill>
                  <a:prstClr val="white"/>
                </a:solidFill>
              </a:rPr>
              <a:t>MDK, DS</a:t>
            </a:r>
          </a:p>
          <a:p>
            <a:pPr marL="231775" indent="-115888" defTabSz="453340">
              <a:buFont typeface="Arial" panose="020B0604020202020204" pitchFamily="34" charset="0"/>
              <a:buChar char="•"/>
            </a:pPr>
            <a:r>
              <a:rPr lang="en-US" sz="1400">
                <a:solidFill>
                  <a:prstClr val="white"/>
                </a:solidFill>
              </a:rPr>
              <a:t>GDB</a:t>
            </a:r>
          </a:p>
          <a:p>
            <a:pPr marL="231775" indent="-115888" defTabSz="453340">
              <a:buFont typeface="Arial" panose="020B0604020202020204" pitchFamily="34" charset="0"/>
              <a:buChar char="•"/>
            </a:pPr>
            <a:r>
              <a:rPr lang="en-US" sz="1400">
                <a:solidFill>
                  <a:prstClr val="white"/>
                </a:solidFill>
              </a:rPr>
              <a:t>Event Recorder</a:t>
            </a:r>
          </a:p>
        </p:txBody>
      </p:sp>
      <p:sp>
        <p:nvSpPr>
          <p:cNvPr id="14" name="Rectangle 13">
            <a:extLst>
              <a:ext uri="{FF2B5EF4-FFF2-40B4-BE49-F238E27FC236}">
                <a16:creationId xmlns:a16="http://schemas.microsoft.com/office/drawing/2014/main" id="{6B7D5A78-171F-435C-A748-0D975BFC8D7A}"/>
              </a:ext>
            </a:extLst>
          </p:cNvPr>
          <p:cNvSpPr/>
          <p:nvPr/>
        </p:nvSpPr>
        <p:spPr>
          <a:xfrm>
            <a:off x="9666642" y="1386099"/>
            <a:ext cx="2036312" cy="254184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dirty="0">
                <a:solidFill>
                  <a:schemeClr val="bg1"/>
                </a:solidFill>
              </a:rPr>
              <a:t>Developer Resources</a:t>
            </a:r>
          </a:p>
        </p:txBody>
      </p:sp>
      <p:sp>
        <p:nvSpPr>
          <p:cNvPr id="15" name="Rectangle 14">
            <a:extLst>
              <a:ext uri="{FF2B5EF4-FFF2-40B4-BE49-F238E27FC236}">
                <a16:creationId xmlns:a16="http://schemas.microsoft.com/office/drawing/2014/main" id="{7FB0CDE3-1AEC-4E33-950D-0EF4165790CD}"/>
              </a:ext>
            </a:extLst>
          </p:cNvPr>
          <p:cNvSpPr/>
          <p:nvPr/>
        </p:nvSpPr>
        <p:spPr>
          <a:xfrm>
            <a:off x="9668918" y="4102873"/>
            <a:ext cx="2036312" cy="205226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dirty="0">
                <a:solidFill>
                  <a:schemeClr val="bg1"/>
                </a:solidFill>
              </a:rPr>
              <a:t>Arm Virtual Hardware Service</a:t>
            </a:r>
          </a:p>
        </p:txBody>
      </p:sp>
      <p:sp>
        <p:nvSpPr>
          <p:cNvPr id="16" name="Rectangle 15">
            <a:extLst>
              <a:ext uri="{FF2B5EF4-FFF2-40B4-BE49-F238E27FC236}">
                <a16:creationId xmlns:a16="http://schemas.microsoft.com/office/drawing/2014/main" id="{58DAE17C-A09A-42DC-B522-653084D04356}"/>
              </a:ext>
            </a:extLst>
          </p:cNvPr>
          <p:cNvSpPr/>
          <p:nvPr/>
        </p:nvSpPr>
        <p:spPr>
          <a:xfrm>
            <a:off x="9864268" y="2196104"/>
            <a:ext cx="1671237" cy="155127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marL="231775" indent="-115888" defTabSz="453340">
              <a:spcAft>
                <a:spcPts val="600"/>
              </a:spcAft>
              <a:buFont typeface="Arial" panose="020B0604020202020204" pitchFamily="34" charset="0"/>
              <a:buChar char="•"/>
            </a:pPr>
            <a:r>
              <a:rPr lang="en-US" sz="1400" dirty="0">
                <a:solidFill>
                  <a:prstClr val="white"/>
                </a:solidFill>
              </a:rPr>
              <a:t>I/O drivers</a:t>
            </a:r>
          </a:p>
          <a:p>
            <a:pPr marL="231775" indent="-115888" defTabSz="453340">
              <a:spcAft>
                <a:spcPts val="600"/>
              </a:spcAft>
              <a:buFont typeface="Arial" panose="020B0604020202020204" pitchFamily="34" charset="0"/>
              <a:buChar char="•"/>
            </a:pPr>
            <a:r>
              <a:rPr lang="en-US" sz="1400" dirty="0">
                <a:solidFill>
                  <a:prstClr val="white"/>
                </a:solidFill>
              </a:rPr>
              <a:t>Test scripts</a:t>
            </a:r>
          </a:p>
          <a:p>
            <a:pPr marL="231775" indent="-115888" defTabSz="453340">
              <a:spcAft>
                <a:spcPts val="600"/>
              </a:spcAft>
              <a:buFont typeface="Arial" panose="020B0604020202020204" pitchFamily="34" charset="0"/>
              <a:buChar char="•"/>
            </a:pPr>
            <a:r>
              <a:rPr lang="en-US" sz="1400" dirty="0">
                <a:solidFill>
                  <a:prstClr val="white"/>
                </a:solidFill>
              </a:rPr>
              <a:t>CI/CD integration</a:t>
            </a:r>
          </a:p>
          <a:p>
            <a:pPr marL="231775" indent="-115888" defTabSz="453340">
              <a:spcAft>
                <a:spcPts val="600"/>
              </a:spcAft>
              <a:buFont typeface="Arial" panose="020B0604020202020204" pitchFamily="34" charset="0"/>
              <a:buChar char="•"/>
            </a:pPr>
            <a:r>
              <a:rPr lang="en-US" sz="1400" dirty="0">
                <a:solidFill>
                  <a:prstClr val="white"/>
                </a:solidFill>
              </a:rPr>
              <a:t>Usage examples</a:t>
            </a:r>
          </a:p>
          <a:p>
            <a:pPr marL="231775" indent="-115888" defTabSz="453340">
              <a:spcAft>
                <a:spcPts val="600"/>
              </a:spcAft>
              <a:buFont typeface="Arial" panose="020B0604020202020204" pitchFamily="34" charset="0"/>
              <a:buChar char="•"/>
            </a:pPr>
            <a:r>
              <a:rPr lang="en-US" sz="1400" dirty="0">
                <a:solidFill>
                  <a:prstClr val="white"/>
                </a:solidFill>
              </a:rPr>
              <a:t>Test report tools</a:t>
            </a:r>
          </a:p>
          <a:p>
            <a:pPr marL="115887" defTabSz="453340"/>
            <a:endParaRPr lang="en-US" sz="1400" dirty="0">
              <a:solidFill>
                <a:prstClr val="white"/>
              </a:solidFill>
            </a:endParaRPr>
          </a:p>
          <a:p>
            <a:pPr defTabSz="453340"/>
            <a:endParaRPr lang="en-US" sz="1600" dirty="0">
              <a:solidFill>
                <a:prstClr val="white"/>
              </a:solidFill>
            </a:endParaRPr>
          </a:p>
        </p:txBody>
      </p:sp>
      <p:sp>
        <p:nvSpPr>
          <p:cNvPr id="17" name="Rectangle 16">
            <a:extLst>
              <a:ext uri="{FF2B5EF4-FFF2-40B4-BE49-F238E27FC236}">
                <a16:creationId xmlns:a16="http://schemas.microsoft.com/office/drawing/2014/main" id="{55E836FF-C8EC-4B97-A12A-18F445DE5952}"/>
              </a:ext>
            </a:extLst>
          </p:cNvPr>
          <p:cNvSpPr/>
          <p:nvPr/>
        </p:nvSpPr>
        <p:spPr>
          <a:xfrm>
            <a:off x="9852895" y="4916418"/>
            <a:ext cx="1671237" cy="1039105"/>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marL="231775" indent="-115888" defTabSz="453340">
              <a:spcAft>
                <a:spcPts val="600"/>
              </a:spcAft>
              <a:buFont typeface="Arial" panose="020B0604020202020204" pitchFamily="34" charset="0"/>
              <a:buChar char="•"/>
            </a:pPr>
            <a:r>
              <a:rPr lang="en-US" sz="1400" dirty="0">
                <a:solidFill>
                  <a:prstClr val="white"/>
                </a:solidFill>
              </a:rPr>
              <a:t>Arm VHT Models</a:t>
            </a:r>
          </a:p>
          <a:p>
            <a:pPr marL="231775" indent="-115888" defTabSz="453340">
              <a:spcAft>
                <a:spcPts val="600"/>
              </a:spcAft>
              <a:buFont typeface="Arial" panose="020B0604020202020204" pitchFamily="34" charset="0"/>
              <a:buChar char="•"/>
            </a:pPr>
            <a:r>
              <a:rPr lang="en-US" sz="1400" dirty="0">
                <a:solidFill>
                  <a:prstClr val="white"/>
                </a:solidFill>
              </a:rPr>
              <a:t>C/C++ Compiler</a:t>
            </a:r>
          </a:p>
          <a:p>
            <a:pPr marL="231775" indent="-115888" defTabSz="453340">
              <a:spcAft>
                <a:spcPts val="600"/>
              </a:spcAft>
              <a:buFont typeface="Arial" panose="020B0604020202020204" pitchFamily="34" charset="0"/>
              <a:buChar char="•"/>
            </a:pPr>
            <a:r>
              <a:rPr lang="en-US" sz="1400" dirty="0">
                <a:solidFill>
                  <a:prstClr val="white"/>
                </a:solidFill>
              </a:rPr>
              <a:t>Build utilities</a:t>
            </a:r>
          </a:p>
        </p:txBody>
      </p:sp>
    </p:spTree>
    <p:extLst>
      <p:ext uri="{BB962C8B-B14F-4D97-AF65-F5344CB8AC3E}">
        <p14:creationId xmlns:p14="http://schemas.microsoft.com/office/powerpoint/2010/main" val="388897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Arm Virtual Hardware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456861"/>
            <a:ext cx="4474712" cy="4924889"/>
          </a:xfrm>
        </p:spPr>
        <p:txBody>
          <a:bodyPr/>
          <a:lstStyle/>
          <a:p>
            <a:r>
              <a:rPr lang="en-GB" sz="1800" dirty="0">
                <a:solidFill>
                  <a:schemeClr val="tx1">
                    <a:lumMod val="65000"/>
                    <a:lumOff val="35000"/>
                  </a:schemeClr>
                </a:solidFill>
              </a:rPr>
              <a:t>Precise </a:t>
            </a:r>
            <a:r>
              <a:rPr lang="en-GB" sz="1800" b="1" dirty="0">
                <a:solidFill>
                  <a:schemeClr val="tx1">
                    <a:lumMod val="65000"/>
                    <a:lumOff val="35000"/>
                  </a:schemeClr>
                </a:solidFill>
              </a:rPr>
              <a:t>simulation models</a:t>
            </a:r>
            <a:r>
              <a:rPr lang="en-GB" sz="1800" dirty="0">
                <a:solidFill>
                  <a:schemeClr val="tx1">
                    <a:lumMod val="65000"/>
                    <a:lumOff val="35000"/>
                  </a:schemeClr>
                </a:solidFill>
              </a:rPr>
              <a:t> of Cortex-M device sub-systems designed for complex software verification and testing</a:t>
            </a:r>
          </a:p>
          <a:p>
            <a:endParaRPr lang="en-GB" sz="1600" dirty="0">
              <a:solidFill>
                <a:schemeClr val="tx1">
                  <a:lumMod val="65000"/>
                  <a:lumOff val="35000"/>
                </a:schemeClr>
              </a:solidFill>
            </a:endParaRPr>
          </a:p>
          <a:p>
            <a:r>
              <a:rPr lang="en-GB" sz="1800" dirty="0">
                <a:solidFill>
                  <a:schemeClr val="tx1">
                    <a:lumMod val="65000"/>
                    <a:lumOff val="35000"/>
                  </a:schemeClr>
                </a:solidFill>
              </a:rPr>
              <a:t>Runs any RTOS or bare metal code</a:t>
            </a:r>
          </a:p>
          <a:p>
            <a:endParaRPr lang="en-GB" sz="1600" dirty="0">
              <a:solidFill>
                <a:schemeClr val="tx1">
                  <a:lumMod val="65000"/>
                  <a:lumOff val="35000"/>
                </a:schemeClr>
              </a:solidFill>
            </a:endParaRPr>
          </a:p>
          <a:p>
            <a:r>
              <a:rPr lang="en-GB" sz="1800" dirty="0">
                <a:solidFill>
                  <a:schemeClr val="tx1">
                    <a:lumMod val="65000"/>
                    <a:lumOff val="35000"/>
                  </a:schemeClr>
                </a:solidFill>
              </a:rPr>
              <a:t>Provides virtual peripheral interfaces for I/O simulation</a:t>
            </a:r>
          </a:p>
          <a:p>
            <a:endParaRPr lang="en-GB" sz="1600" dirty="0">
              <a:solidFill>
                <a:schemeClr val="tx1">
                  <a:lumMod val="65000"/>
                  <a:lumOff val="35000"/>
                </a:schemeClr>
              </a:solidFill>
            </a:endParaRPr>
          </a:p>
          <a:p>
            <a:r>
              <a:rPr lang="en-GB" sz="1800" dirty="0">
                <a:solidFill>
                  <a:schemeClr val="tx1">
                    <a:lumMod val="65000"/>
                    <a:lumOff val="35000"/>
                  </a:schemeClr>
                </a:solidFill>
              </a:rPr>
              <a:t>Enables test automation of diverse software workloads, including unit, integration tests, and fault injection</a:t>
            </a:r>
          </a:p>
          <a:p>
            <a:endParaRPr lang="en-GB" sz="1600" b="0" i="0" dirty="0">
              <a:solidFill>
                <a:schemeClr val="tx1">
                  <a:lumMod val="65000"/>
                  <a:lumOff val="35000"/>
                </a:schemeClr>
              </a:solidFill>
              <a:effectLst/>
            </a:endParaRPr>
          </a:p>
          <a:p>
            <a:r>
              <a:rPr lang="en-GB" sz="1800" b="0" i="0" dirty="0">
                <a:solidFill>
                  <a:schemeClr val="tx1">
                    <a:lumMod val="65000"/>
                    <a:lumOff val="35000"/>
                  </a:schemeClr>
                </a:solidFill>
                <a:effectLst/>
              </a:rPr>
              <a:t>Cloud service that can be integrated in </a:t>
            </a:r>
            <a:r>
              <a:rPr lang="en-GB" sz="1800" b="1" i="0" dirty="0">
                <a:solidFill>
                  <a:schemeClr val="tx1">
                    <a:lumMod val="65000"/>
                    <a:lumOff val="35000"/>
                  </a:schemeClr>
                </a:solidFill>
                <a:effectLst/>
              </a:rPr>
              <a:t>CI/</a:t>
            </a:r>
            <a:r>
              <a:rPr lang="en-GB" sz="1800" b="1" dirty="0">
                <a:solidFill>
                  <a:schemeClr val="tx1">
                    <a:lumMod val="65000"/>
                    <a:lumOff val="35000"/>
                  </a:schemeClr>
                </a:solidFill>
              </a:rPr>
              <a:t>CD</a:t>
            </a:r>
            <a:r>
              <a:rPr lang="en-GB" sz="1800" dirty="0">
                <a:solidFill>
                  <a:schemeClr val="tx1">
                    <a:lumMod val="65000"/>
                    <a:lumOff val="35000"/>
                  </a:schemeClr>
                </a:solidFill>
              </a:rPr>
              <a:t> and </a:t>
            </a:r>
            <a:r>
              <a:rPr lang="en-GB" sz="1800" b="1" dirty="0" err="1">
                <a:solidFill>
                  <a:schemeClr val="tx1">
                    <a:lumMod val="65000"/>
                    <a:lumOff val="35000"/>
                  </a:schemeClr>
                </a:solidFill>
              </a:rPr>
              <a:t>MLOps</a:t>
            </a:r>
            <a:r>
              <a:rPr lang="en-GB" sz="1800" dirty="0">
                <a:solidFill>
                  <a:schemeClr val="tx1">
                    <a:lumMod val="65000"/>
                    <a:lumOff val="35000"/>
                  </a:schemeClr>
                </a:solidFill>
              </a:rPr>
              <a:t> </a:t>
            </a:r>
            <a:r>
              <a:rPr lang="en-GB" sz="1800" b="0" i="0" dirty="0">
                <a:solidFill>
                  <a:schemeClr val="tx1">
                    <a:lumMod val="65000"/>
                    <a:lumOff val="35000"/>
                  </a:schemeClr>
                </a:solidFill>
                <a:effectLst/>
              </a:rPr>
              <a:t>development flows</a:t>
            </a:r>
          </a:p>
          <a:p>
            <a:endParaRPr lang="en-GB" sz="1800" dirty="0">
              <a:solidFill>
                <a:schemeClr val="tx1">
                  <a:lumMod val="65000"/>
                  <a:lumOff val="35000"/>
                </a:schemeClr>
              </a:solidFill>
            </a:endParaRPr>
          </a:p>
          <a:p>
            <a:endParaRPr lang="en-GB" sz="1800" dirty="0">
              <a:solidFill>
                <a:srgbClr val="000000"/>
              </a:solidFill>
            </a:endParaRPr>
          </a:p>
          <a:p>
            <a:endParaRPr lang="en-GB" sz="1800" dirty="0">
              <a:solidFill>
                <a:srgbClr val="000000"/>
              </a:solidFill>
            </a:endParaRPr>
          </a:p>
        </p:txBody>
      </p:sp>
      <p:sp>
        <p:nvSpPr>
          <p:cNvPr id="7" name="Rectangle 6">
            <a:extLst>
              <a:ext uri="{FF2B5EF4-FFF2-40B4-BE49-F238E27FC236}">
                <a16:creationId xmlns:a16="http://schemas.microsoft.com/office/drawing/2014/main" id="{905104DD-E2CB-4A8A-925F-DA0436758A10}"/>
              </a:ext>
            </a:extLst>
          </p:cNvPr>
          <p:cNvSpPr/>
          <p:nvPr/>
        </p:nvSpPr>
        <p:spPr>
          <a:xfrm>
            <a:off x="5419912" y="1377002"/>
            <a:ext cx="4087945" cy="47835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dirty="0">
                <a:solidFill>
                  <a:schemeClr val="bg1"/>
                </a:solidFill>
              </a:rPr>
              <a:t>Arm Fixed Virtual Platforms (FVPs)</a:t>
            </a:r>
          </a:p>
          <a:p>
            <a:pPr algn="ctr" defTabSz="453340"/>
            <a:r>
              <a:rPr lang="en-US" sz="2000" dirty="0">
                <a:solidFill>
                  <a:schemeClr val="bg1"/>
                </a:solidFill>
              </a:rPr>
              <a:t>of all Cortex-M Processors</a:t>
            </a:r>
            <a:endParaRPr lang="en-GB" sz="2000" dirty="0">
              <a:solidFill>
                <a:schemeClr val="bg1"/>
              </a:solidFill>
            </a:endParaRPr>
          </a:p>
        </p:txBody>
      </p:sp>
      <p:sp>
        <p:nvSpPr>
          <p:cNvPr id="8" name="Rectangle 7">
            <a:extLst>
              <a:ext uri="{FF2B5EF4-FFF2-40B4-BE49-F238E27FC236}">
                <a16:creationId xmlns:a16="http://schemas.microsoft.com/office/drawing/2014/main" id="{F902E442-80C4-485D-A684-DBAE4FA2132D}"/>
              </a:ext>
            </a:extLst>
          </p:cNvPr>
          <p:cNvSpPr/>
          <p:nvPr/>
        </p:nvSpPr>
        <p:spPr>
          <a:xfrm>
            <a:off x="5660757" y="2121975"/>
            <a:ext cx="1671237"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dirty="0">
                <a:solidFill>
                  <a:prstClr val="white"/>
                </a:solidFill>
              </a:rPr>
              <a:t>Cortex-M</a:t>
            </a:r>
          </a:p>
          <a:p>
            <a:pPr marL="231775" indent="-115570" defTabSz="453340">
              <a:buFont typeface="Arial" panose="020B0604020202020204" pitchFamily="34" charset="0"/>
              <a:buChar char="•"/>
            </a:pPr>
            <a:r>
              <a:rPr lang="en-US" sz="1400" dirty="0"/>
              <a:t>TrustZone</a:t>
            </a:r>
            <a:endParaRPr lang="en-US" sz="1400" dirty="0">
              <a:cs typeface="Calibri"/>
            </a:endParaRPr>
          </a:p>
          <a:p>
            <a:pPr marL="231775" indent="-115570" defTabSz="453340">
              <a:buFont typeface="Arial" panose="020B0604020202020204" pitchFamily="34" charset="0"/>
              <a:buChar char="•"/>
            </a:pPr>
            <a:r>
              <a:rPr lang="en-US" sz="1400" dirty="0">
                <a:solidFill>
                  <a:prstClr val="white"/>
                </a:solidFill>
              </a:rPr>
              <a:t>SIMD</a:t>
            </a:r>
            <a:endParaRPr lang="en-US" sz="1400" dirty="0">
              <a:solidFill>
                <a:prstClr val="white"/>
              </a:solidFill>
              <a:cs typeface="Calibri"/>
            </a:endParaRPr>
          </a:p>
          <a:p>
            <a:pPr marL="231775" indent="-115570" defTabSz="453340">
              <a:buFont typeface="Arial" panose="020B0604020202020204" pitchFamily="34" charset="0"/>
              <a:buChar char="•"/>
            </a:pPr>
            <a:r>
              <a:rPr lang="en-US" sz="1400" dirty="0">
                <a:solidFill>
                  <a:prstClr val="white"/>
                </a:solidFill>
              </a:rPr>
              <a:t>Helium </a:t>
            </a:r>
            <a:br>
              <a:rPr lang="en-US" sz="1400" dirty="0">
                <a:solidFill>
                  <a:prstClr val="white"/>
                </a:solidFill>
              </a:rPr>
            </a:br>
            <a:endParaRPr lang="en-US" sz="1400" dirty="0">
              <a:solidFill>
                <a:prstClr val="white"/>
              </a:solidFill>
              <a:cs typeface="Calibri"/>
            </a:endParaRPr>
          </a:p>
          <a:p>
            <a:pPr marL="231775" indent="-115570" defTabSz="453340">
              <a:buFont typeface="Arial" panose="020B0604020202020204" pitchFamily="34" charset="0"/>
              <a:buChar char="•"/>
            </a:pPr>
            <a:endParaRPr lang="en-US" sz="1400" dirty="0">
              <a:solidFill>
                <a:prstClr val="white"/>
              </a:solidFill>
              <a:cs typeface="Calibri"/>
            </a:endParaRPr>
          </a:p>
          <a:p>
            <a:pPr defTabSz="453340"/>
            <a:endParaRPr lang="en-US" sz="1600" dirty="0">
              <a:solidFill>
                <a:prstClr val="white"/>
              </a:solidFill>
            </a:endParaRPr>
          </a:p>
        </p:txBody>
      </p:sp>
      <p:sp>
        <p:nvSpPr>
          <p:cNvPr id="9" name="Rectangle 8">
            <a:extLst>
              <a:ext uri="{FF2B5EF4-FFF2-40B4-BE49-F238E27FC236}">
                <a16:creationId xmlns:a16="http://schemas.microsoft.com/office/drawing/2014/main" id="{E6BE769A-E12A-4E20-91D0-A0D592592F4A}"/>
              </a:ext>
            </a:extLst>
          </p:cNvPr>
          <p:cNvSpPr/>
          <p:nvPr/>
        </p:nvSpPr>
        <p:spPr>
          <a:xfrm>
            <a:off x="7582819" y="2121975"/>
            <a:ext cx="1671237" cy="1137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dirty="0"/>
              <a:t>Ethos-U65/U55</a:t>
            </a:r>
          </a:p>
          <a:p>
            <a:pPr defTabSz="453340"/>
            <a:r>
              <a:rPr lang="en-US" dirty="0"/>
              <a:t>microNPU</a:t>
            </a:r>
          </a:p>
          <a:p>
            <a:pPr marL="231775" indent="-115570" defTabSz="453340">
              <a:buFont typeface="Arial" panose="020B0604020202020204" pitchFamily="34" charset="0"/>
              <a:buChar char="•"/>
            </a:pPr>
            <a:endParaRPr lang="en-US" sz="1400" dirty="0">
              <a:solidFill>
                <a:prstClr val="white"/>
              </a:solidFill>
              <a:cs typeface="Calibri"/>
            </a:endParaRPr>
          </a:p>
          <a:p>
            <a:pPr defTabSz="453340"/>
            <a:endParaRPr lang="en-US" sz="1600" dirty="0">
              <a:solidFill>
                <a:prstClr val="white"/>
              </a:solidFill>
            </a:endParaRPr>
          </a:p>
        </p:txBody>
      </p:sp>
      <p:sp>
        <p:nvSpPr>
          <p:cNvPr id="10" name="Rectangle 9">
            <a:extLst>
              <a:ext uri="{FF2B5EF4-FFF2-40B4-BE49-F238E27FC236}">
                <a16:creationId xmlns:a16="http://schemas.microsoft.com/office/drawing/2014/main" id="{AC42DAEB-7B16-41C1-AB32-2C0F7BF787C4}"/>
              </a:ext>
            </a:extLst>
          </p:cNvPr>
          <p:cNvSpPr/>
          <p:nvPr/>
        </p:nvSpPr>
        <p:spPr>
          <a:xfrm>
            <a:off x="5660757" y="3455182"/>
            <a:ext cx="1671237" cy="1137666"/>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Memory</a:t>
            </a:r>
          </a:p>
          <a:p>
            <a:pPr marL="231775" indent="-115888" defTabSz="453340">
              <a:buFont typeface="Arial" panose="020B0604020202020204" pitchFamily="34" charset="0"/>
              <a:buChar char="•"/>
            </a:pPr>
            <a:r>
              <a:rPr lang="en-US" sz="1400">
                <a:solidFill>
                  <a:prstClr val="white"/>
                </a:solidFill>
              </a:rPr>
              <a:t>Secure/</a:t>
            </a:r>
            <a:br>
              <a:rPr lang="en-US" sz="1400">
                <a:solidFill>
                  <a:prstClr val="white"/>
                </a:solidFill>
              </a:rPr>
            </a:br>
            <a:r>
              <a:rPr lang="en-US" sz="1400">
                <a:solidFill>
                  <a:prstClr val="white"/>
                </a:solidFill>
              </a:rPr>
              <a:t>Non-secure</a:t>
            </a:r>
          </a:p>
          <a:p>
            <a:pPr marL="231775" indent="-115888" defTabSz="453340">
              <a:buFont typeface="Arial" panose="020B0604020202020204" pitchFamily="34" charset="0"/>
              <a:buChar char="•"/>
            </a:pPr>
            <a:r>
              <a:rPr lang="en-US" sz="1400">
                <a:solidFill>
                  <a:prstClr val="white"/>
                </a:solidFill>
              </a:rPr>
              <a:t>DMA</a:t>
            </a: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1" name="Rectangle 10">
            <a:extLst>
              <a:ext uri="{FF2B5EF4-FFF2-40B4-BE49-F238E27FC236}">
                <a16:creationId xmlns:a16="http://schemas.microsoft.com/office/drawing/2014/main" id="{7971A8AF-B10D-4AF2-BF3B-8D580C81F1DD}"/>
              </a:ext>
            </a:extLst>
          </p:cNvPr>
          <p:cNvSpPr/>
          <p:nvPr/>
        </p:nvSpPr>
        <p:spPr>
          <a:xfrm>
            <a:off x="7582819" y="3455182"/>
            <a:ext cx="1671237" cy="1137666"/>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Peripherals</a:t>
            </a:r>
          </a:p>
          <a:p>
            <a:pPr marL="231775" indent="-115888" defTabSz="453340">
              <a:buFont typeface="Arial" panose="020B0604020202020204" pitchFamily="34" charset="0"/>
              <a:buChar char="•"/>
            </a:pPr>
            <a:r>
              <a:rPr lang="en-US" sz="1400">
                <a:solidFill>
                  <a:prstClr val="white"/>
                </a:solidFill>
              </a:rPr>
              <a:t>GPIO</a:t>
            </a:r>
          </a:p>
          <a:p>
            <a:pPr marL="231775" indent="-115888" defTabSz="453340">
              <a:buFont typeface="Arial" panose="020B0604020202020204" pitchFamily="34" charset="0"/>
              <a:buChar char="•"/>
            </a:pPr>
            <a:r>
              <a:rPr lang="en-US" sz="1400">
                <a:solidFill>
                  <a:prstClr val="white"/>
                </a:solidFill>
              </a:rPr>
              <a:t>UART, SPI, I</a:t>
            </a:r>
            <a:r>
              <a:rPr lang="en-US" sz="1400" baseline="30000">
                <a:solidFill>
                  <a:prstClr val="white"/>
                </a:solidFill>
              </a:rPr>
              <a:t>2</a:t>
            </a:r>
            <a:r>
              <a:rPr lang="en-US" sz="1400">
                <a:solidFill>
                  <a:prstClr val="white"/>
                </a:solidFill>
              </a:rPr>
              <a:t>C</a:t>
            </a:r>
          </a:p>
          <a:p>
            <a:pPr marL="231775" indent="-115888" defTabSz="453340">
              <a:buFont typeface="Arial" panose="020B0604020202020204" pitchFamily="34" charset="0"/>
              <a:buChar char="•"/>
            </a:pPr>
            <a:r>
              <a:rPr lang="en-US" sz="1400">
                <a:solidFill>
                  <a:prstClr val="white"/>
                </a:solidFill>
              </a:rPr>
              <a:t>Ethernet</a:t>
            </a:r>
          </a:p>
          <a:p>
            <a:pPr marL="231775" indent="-115888" defTabSz="453340">
              <a:buFont typeface="Arial" panose="020B0604020202020204" pitchFamily="34" charset="0"/>
              <a:buChar char="•"/>
            </a:pPr>
            <a:endParaRPr lang="en-US" sz="1400">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2" name="Rectangle 11">
            <a:extLst>
              <a:ext uri="{FF2B5EF4-FFF2-40B4-BE49-F238E27FC236}">
                <a16:creationId xmlns:a16="http://schemas.microsoft.com/office/drawing/2014/main" id="{F6C91735-30A1-491D-BC96-A82D77183B64}"/>
              </a:ext>
            </a:extLst>
          </p:cNvPr>
          <p:cNvSpPr/>
          <p:nvPr/>
        </p:nvSpPr>
        <p:spPr>
          <a:xfrm>
            <a:off x="5660757" y="4788388"/>
            <a:ext cx="1671237" cy="1137666"/>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Virtual I/O</a:t>
            </a:r>
          </a:p>
          <a:p>
            <a:pPr marL="231775" indent="-115888" defTabSz="453340">
              <a:buFont typeface="Arial" panose="020B0604020202020204" pitchFamily="34" charset="0"/>
              <a:buChar char="•"/>
            </a:pPr>
            <a:r>
              <a:rPr lang="en-US" sz="1400">
                <a:solidFill>
                  <a:prstClr val="white"/>
                </a:solidFill>
              </a:rPr>
              <a:t>Data values</a:t>
            </a:r>
          </a:p>
          <a:p>
            <a:pPr marL="231775" indent="-115888" defTabSz="453340">
              <a:buFont typeface="Arial" panose="020B0604020202020204" pitchFamily="34" charset="0"/>
              <a:buChar char="•"/>
            </a:pPr>
            <a:r>
              <a:rPr lang="en-US" sz="1400">
                <a:solidFill>
                  <a:prstClr val="white"/>
                </a:solidFill>
              </a:rPr>
              <a:t>Streaming</a:t>
            </a:r>
          </a:p>
          <a:p>
            <a:pPr marL="231775" indent="-115888" defTabSz="453340">
              <a:buFont typeface="Arial" panose="020B0604020202020204" pitchFamily="34" charset="0"/>
              <a:buChar char="•"/>
            </a:pPr>
            <a:r>
              <a:rPr lang="en-US" sz="1400">
                <a:solidFill>
                  <a:prstClr val="white"/>
                </a:solidFill>
              </a:rPr>
              <a:t>BSD-Socket</a:t>
            </a:r>
          </a:p>
          <a:p>
            <a:pPr marL="115887" defTabSz="453340"/>
            <a:endParaRPr lang="en-US" sz="1400">
              <a:solidFill>
                <a:prstClr val="white"/>
              </a:solidFill>
            </a:endParaRPr>
          </a:p>
          <a:p>
            <a:pPr marL="231775" indent="-115888" defTabSz="453340">
              <a:buFont typeface="Arial" panose="020B0604020202020204" pitchFamily="34" charset="0"/>
              <a:buChar char="•"/>
            </a:pPr>
            <a:endParaRPr lang="en-US" sz="1400">
              <a:solidFill>
                <a:prstClr val="white"/>
              </a:solidFill>
            </a:endParaRPr>
          </a:p>
          <a:p>
            <a:pPr defTabSz="453340"/>
            <a:endParaRPr lang="en-US" sz="1600">
              <a:solidFill>
                <a:prstClr val="white"/>
              </a:solidFill>
            </a:endParaRPr>
          </a:p>
        </p:txBody>
      </p:sp>
      <p:sp>
        <p:nvSpPr>
          <p:cNvPr id="13" name="Rectangle 12">
            <a:extLst>
              <a:ext uri="{FF2B5EF4-FFF2-40B4-BE49-F238E27FC236}">
                <a16:creationId xmlns:a16="http://schemas.microsoft.com/office/drawing/2014/main" id="{A63C8E85-BE7B-4FE5-9694-BB8EBF312473}"/>
              </a:ext>
            </a:extLst>
          </p:cNvPr>
          <p:cNvSpPr/>
          <p:nvPr/>
        </p:nvSpPr>
        <p:spPr>
          <a:xfrm>
            <a:off x="7582819" y="4788388"/>
            <a:ext cx="1671237" cy="1137666"/>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defTabSz="453340"/>
            <a:r>
              <a:rPr lang="en-US">
                <a:solidFill>
                  <a:prstClr val="white"/>
                </a:solidFill>
              </a:rPr>
              <a:t>Debug Interface</a:t>
            </a:r>
          </a:p>
          <a:p>
            <a:pPr marL="231775" indent="-115888" defTabSz="453340">
              <a:buFont typeface="Arial" panose="020B0604020202020204" pitchFamily="34" charset="0"/>
              <a:buChar char="•"/>
            </a:pPr>
            <a:r>
              <a:rPr lang="en-US" sz="1400">
                <a:solidFill>
                  <a:prstClr val="white"/>
                </a:solidFill>
              </a:rPr>
              <a:t>MDK, DS</a:t>
            </a:r>
          </a:p>
          <a:p>
            <a:pPr marL="231775" indent="-115888" defTabSz="453340">
              <a:buFont typeface="Arial" panose="020B0604020202020204" pitchFamily="34" charset="0"/>
              <a:buChar char="•"/>
            </a:pPr>
            <a:r>
              <a:rPr lang="en-US" sz="1400">
                <a:solidFill>
                  <a:prstClr val="white"/>
                </a:solidFill>
              </a:rPr>
              <a:t>GDB</a:t>
            </a:r>
          </a:p>
          <a:p>
            <a:pPr marL="231775" indent="-115888" defTabSz="453340">
              <a:buFont typeface="Arial" panose="020B0604020202020204" pitchFamily="34" charset="0"/>
              <a:buChar char="•"/>
            </a:pPr>
            <a:r>
              <a:rPr lang="en-US" sz="1400">
                <a:solidFill>
                  <a:prstClr val="white"/>
                </a:solidFill>
              </a:rPr>
              <a:t>Event Recorder</a:t>
            </a:r>
          </a:p>
        </p:txBody>
      </p:sp>
      <p:sp>
        <p:nvSpPr>
          <p:cNvPr id="14" name="Rectangle 13">
            <a:extLst>
              <a:ext uri="{FF2B5EF4-FFF2-40B4-BE49-F238E27FC236}">
                <a16:creationId xmlns:a16="http://schemas.microsoft.com/office/drawing/2014/main" id="{6B7D5A78-171F-435C-A748-0D975BFC8D7A}"/>
              </a:ext>
            </a:extLst>
          </p:cNvPr>
          <p:cNvSpPr/>
          <p:nvPr/>
        </p:nvSpPr>
        <p:spPr>
          <a:xfrm>
            <a:off x="9666642" y="1386099"/>
            <a:ext cx="2036312" cy="254184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a:solidFill>
                  <a:schemeClr val="bg1"/>
                </a:solidFill>
              </a:rPr>
              <a:t>Developer Resources</a:t>
            </a:r>
          </a:p>
        </p:txBody>
      </p:sp>
      <p:sp>
        <p:nvSpPr>
          <p:cNvPr id="15" name="Rectangle 14">
            <a:extLst>
              <a:ext uri="{FF2B5EF4-FFF2-40B4-BE49-F238E27FC236}">
                <a16:creationId xmlns:a16="http://schemas.microsoft.com/office/drawing/2014/main" id="{7FB0CDE3-1AEC-4E33-950D-0EF4165790CD}"/>
              </a:ext>
            </a:extLst>
          </p:cNvPr>
          <p:cNvSpPr/>
          <p:nvPr/>
        </p:nvSpPr>
        <p:spPr>
          <a:xfrm>
            <a:off x="9668918" y="4102873"/>
            <a:ext cx="2036312" cy="205226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68565" tIns="72000" rIns="68565" bIns="34283" rtlCol="0" anchor="t"/>
          <a:lstStyle/>
          <a:p>
            <a:pPr algn="ctr" defTabSz="453340"/>
            <a:r>
              <a:rPr lang="en-US" sz="2000">
                <a:solidFill>
                  <a:schemeClr val="bg1"/>
                </a:solidFill>
              </a:rPr>
              <a:t>AWS Cloud </a:t>
            </a:r>
            <a:br>
              <a:rPr lang="en-US" sz="2000">
                <a:solidFill>
                  <a:schemeClr val="bg1"/>
                </a:solidFill>
              </a:rPr>
            </a:br>
            <a:r>
              <a:rPr lang="en-US" sz="2000">
                <a:solidFill>
                  <a:schemeClr val="bg1"/>
                </a:solidFill>
              </a:rPr>
              <a:t>Service</a:t>
            </a:r>
          </a:p>
        </p:txBody>
      </p:sp>
      <p:sp>
        <p:nvSpPr>
          <p:cNvPr id="16" name="Rectangle 15">
            <a:extLst>
              <a:ext uri="{FF2B5EF4-FFF2-40B4-BE49-F238E27FC236}">
                <a16:creationId xmlns:a16="http://schemas.microsoft.com/office/drawing/2014/main" id="{58DAE17C-A09A-42DC-B522-653084D04356}"/>
              </a:ext>
            </a:extLst>
          </p:cNvPr>
          <p:cNvSpPr/>
          <p:nvPr/>
        </p:nvSpPr>
        <p:spPr>
          <a:xfrm>
            <a:off x="9864268" y="2196104"/>
            <a:ext cx="1671237" cy="1551272"/>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marL="231775" indent="-115888" defTabSz="453340">
              <a:spcAft>
                <a:spcPts val="600"/>
              </a:spcAft>
              <a:buFont typeface="Arial" panose="020B0604020202020204" pitchFamily="34" charset="0"/>
              <a:buChar char="•"/>
            </a:pPr>
            <a:r>
              <a:rPr lang="en-US" sz="1400">
                <a:solidFill>
                  <a:prstClr val="white"/>
                </a:solidFill>
              </a:rPr>
              <a:t>I/O drivers</a:t>
            </a:r>
          </a:p>
          <a:p>
            <a:pPr marL="231775" indent="-115888" defTabSz="453340">
              <a:spcAft>
                <a:spcPts val="600"/>
              </a:spcAft>
              <a:buFont typeface="Arial" panose="020B0604020202020204" pitchFamily="34" charset="0"/>
              <a:buChar char="•"/>
            </a:pPr>
            <a:r>
              <a:rPr lang="en-US" sz="1400">
                <a:solidFill>
                  <a:prstClr val="white"/>
                </a:solidFill>
              </a:rPr>
              <a:t>Test scripts</a:t>
            </a:r>
          </a:p>
          <a:p>
            <a:pPr marL="231775" indent="-115888" defTabSz="453340">
              <a:spcAft>
                <a:spcPts val="600"/>
              </a:spcAft>
              <a:buFont typeface="Arial" panose="020B0604020202020204" pitchFamily="34" charset="0"/>
              <a:buChar char="•"/>
            </a:pPr>
            <a:r>
              <a:rPr lang="en-US" sz="1400">
                <a:solidFill>
                  <a:prstClr val="white"/>
                </a:solidFill>
              </a:rPr>
              <a:t>CI/CD integration</a:t>
            </a:r>
          </a:p>
          <a:p>
            <a:pPr marL="231775" indent="-115888" defTabSz="453340">
              <a:spcAft>
                <a:spcPts val="600"/>
              </a:spcAft>
              <a:buFont typeface="Arial" panose="020B0604020202020204" pitchFamily="34" charset="0"/>
              <a:buChar char="•"/>
            </a:pPr>
            <a:r>
              <a:rPr lang="en-US" sz="1400">
                <a:solidFill>
                  <a:prstClr val="white"/>
                </a:solidFill>
              </a:rPr>
              <a:t>Usage examples</a:t>
            </a:r>
          </a:p>
          <a:p>
            <a:pPr marL="231775" indent="-115888" defTabSz="453340">
              <a:spcAft>
                <a:spcPts val="600"/>
              </a:spcAft>
              <a:buFont typeface="Arial" panose="020B0604020202020204" pitchFamily="34" charset="0"/>
              <a:buChar char="•"/>
            </a:pPr>
            <a:r>
              <a:rPr lang="en-US" sz="1400">
                <a:solidFill>
                  <a:prstClr val="white"/>
                </a:solidFill>
              </a:rPr>
              <a:t>Test report tools</a:t>
            </a:r>
          </a:p>
          <a:p>
            <a:pPr marL="115887" defTabSz="453340"/>
            <a:endParaRPr lang="en-US" sz="1400">
              <a:solidFill>
                <a:prstClr val="white"/>
              </a:solidFill>
            </a:endParaRPr>
          </a:p>
          <a:p>
            <a:pPr defTabSz="453340"/>
            <a:endParaRPr lang="en-US" sz="1600">
              <a:solidFill>
                <a:prstClr val="white"/>
              </a:solidFill>
            </a:endParaRPr>
          </a:p>
        </p:txBody>
      </p:sp>
      <p:sp>
        <p:nvSpPr>
          <p:cNvPr id="17" name="Rectangle 16">
            <a:extLst>
              <a:ext uri="{FF2B5EF4-FFF2-40B4-BE49-F238E27FC236}">
                <a16:creationId xmlns:a16="http://schemas.microsoft.com/office/drawing/2014/main" id="{55E836FF-C8EC-4B97-A12A-18F445DE5952}"/>
              </a:ext>
            </a:extLst>
          </p:cNvPr>
          <p:cNvSpPr/>
          <p:nvPr/>
        </p:nvSpPr>
        <p:spPr>
          <a:xfrm>
            <a:off x="9852895" y="4916418"/>
            <a:ext cx="1671237" cy="1039105"/>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65" tIns="91440" rIns="68565" bIns="34283" rtlCol="0" anchor="t" anchorCtr="0"/>
          <a:lstStyle/>
          <a:p>
            <a:pPr marL="231775" indent="-115888" defTabSz="453340">
              <a:spcAft>
                <a:spcPts val="600"/>
              </a:spcAft>
              <a:buFont typeface="Arial" panose="020B0604020202020204" pitchFamily="34" charset="0"/>
              <a:buChar char="•"/>
            </a:pPr>
            <a:r>
              <a:rPr lang="en-US" sz="1400" dirty="0">
                <a:solidFill>
                  <a:prstClr val="white"/>
                </a:solidFill>
              </a:rPr>
              <a:t>Arm FVP models</a:t>
            </a:r>
          </a:p>
          <a:p>
            <a:pPr marL="231775" indent="-115888" defTabSz="453340">
              <a:spcAft>
                <a:spcPts val="600"/>
              </a:spcAft>
              <a:buFont typeface="Arial" panose="020B0604020202020204" pitchFamily="34" charset="0"/>
              <a:buChar char="•"/>
            </a:pPr>
            <a:r>
              <a:rPr lang="en-US" sz="1400" dirty="0">
                <a:solidFill>
                  <a:prstClr val="white"/>
                </a:solidFill>
              </a:rPr>
              <a:t>C/C++ Compiler</a:t>
            </a:r>
          </a:p>
          <a:p>
            <a:pPr marL="231775" indent="-115888" defTabSz="453340">
              <a:spcAft>
                <a:spcPts val="600"/>
              </a:spcAft>
              <a:buFont typeface="Arial" panose="020B0604020202020204" pitchFamily="34" charset="0"/>
              <a:buChar char="•"/>
            </a:pPr>
            <a:r>
              <a:rPr lang="en-US" sz="1400" dirty="0">
                <a:solidFill>
                  <a:prstClr val="white"/>
                </a:solidFill>
              </a:rPr>
              <a:t>Build utilities</a:t>
            </a:r>
          </a:p>
        </p:txBody>
      </p:sp>
    </p:spTree>
    <p:extLst>
      <p:ext uri="{BB962C8B-B14F-4D97-AF65-F5344CB8AC3E}">
        <p14:creationId xmlns:p14="http://schemas.microsoft.com/office/powerpoint/2010/main" val="1961994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E513909-709E-4CAF-B74D-0E92ED43B7B5}"/>
              </a:ext>
            </a:extLst>
          </p:cNvPr>
          <p:cNvSpPr/>
          <p:nvPr/>
        </p:nvSpPr>
        <p:spPr>
          <a:xfrm>
            <a:off x="639825" y="4244376"/>
            <a:ext cx="8083550" cy="781050"/>
          </a:xfrm>
          <a:prstGeom prst="rect">
            <a:avLst/>
          </a:prstGeom>
          <a:solidFill>
            <a:schemeClr val="accent5">
              <a:lumMod val="60000"/>
              <a:lumOff val="4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400" kern="0" dirty="0">
                <a:solidFill>
                  <a:srgbClr val="000000"/>
                </a:solidFill>
                <a:latin typeface="+mn-lt"/>
                <a:ea typeface="ＭＳ Ｐゴシック"/>
              </a:rPr>
              <a:t>Virtual</a:t>
            </a:r>
            <a:br>
              <a:rPr lang="en-US" sz="1400" kern="0" dirty="0">
                <a:solidFill>
                  <a:srgbClr val="000000"/>
                </a:solidFill>
                <a:latin typeface="+mn-lt"/>
                <a:ea typeface="ＭＳ Ｐゴシック"/>
              </a:rPr>
            </a:br>
            <a:r>
              <a:rPr lang="en-US" sz="1400" kern="0" dirty="0">
                <a:solidFill>
                  <a:srgbClr val="000000"/>
                </a:solidFill>
                <a:latin typeface="+mn-lt"/>
                <a:ea typeface="ＭＳ Ｐゴシック"/>
              </a:rPr>
              <a:t>Target</a:t>
            </a:r>
            <a:br>
              <a:rPr lang="en-US" sz="1400" kern="0" dirty="0">
                <a:solidFill>
                  <a:srgbClr val="000000"/>
                </a:solidFill>
                <a:latin typeface="+mn-lt"/>
                <a:ea typeface="ＭＳ Ｐゴシック"/>
              </a:rPr>
            </a:br>
            <a:endParaRPr lang="en-GB" sz="1400" kern="0" dirty="0">
              <a:solidFill>
                <a:srgbClr val="000000"/>
              </a:solidFill>
              <a:latin typeface="+mn-lt"/>
              <a:ea typeface="ＭＳ Ｐゴシック"/>
            </a:endParaRPr>
          </a:p>
        </p:txBody>
      </p:sp>
      <p:sp>
        <p:nvSpPr>
          <p:cNvPr id="3" name="TextBox 2">
            <a:extLst>
              <a:ext uri="{FF2B5EF4-FFF2-40B4-BE49-F238E27FC236}">
                <a16:creationId xmlns:a16="http://schemas.microsoft.com/office/drawing/2014/main" id="{9DCD7761-9349-4087-AD73-D3888F0E894B}"/>
              </a:ext>
            </a:extLst>
          </p:cNvPr>
          <p:cNvSpPr txBox="1"/>
          <p:nvPr/>
        </p:nvSpPr>
        <p:spPr>
          <a:xfrm>
            <a:off x="637738" y="1057974"/>
            <a:ext cx="8079286" cy="2082428"/>
          </a:xfrm>
          <a:prstGeom prst="rect">
            <a:avLst/>
          </a:prstGeom>
          <a:solidFill>
            <a:schemeClr val="bg2"/>
          </a:solidFill>
          <a:ln>
            <a:solidFill>
              <a:schemeClr val="tx1"/>
            </a:solidFill>
            <a:prstDash val="dash"/>
          </a:ln>
        </p:spPr>
        <p:txBody>
          <a:bodyPr wrap="square" lIns="0" tIns="0" rIns="0" bIns="0" rtlCol="0">
            <a:noAutofit/>
          </a:bodyPr>
          <a:lstStyle/>
          <a:p>
            <a:pPr algn="ctr" defTabSz="456936" eaLnBrk="1" fontAlgn="auto" hangingPunct="1">
              <a:spcBef>
                <a:spcPts val="0"/>
              </a:spcBef>
              <a:spcAft>
                <a:spcPts val="0"/>
              </a:spcAft>
              <a:defRPr/>
            </a:pPr>
            <a:r>
              <a:rPr lang="en-US" sz="1600" kern="0">
                <a:solidFill>
                  <a:schemeClr val="accent2"/>
                </a:solidFill>
                <a:latin typeface="+mn-lt"/>
              </a:rPr>
              <a:t>User Application Code (Example)</a:t>
            </a:r>
            <a:endParaRPr lang="en-GB" sz="1600" kern="0">
              <a:solidFill>
                <a:schemeClr val="accent2"/>
              </a:solidFill>
              <a:latin typeface="+mn-lt"/>
            </a:endParaRPr>
          </a:p>
        </p:txBody>
      </p:sp>
      <p:sp>
        <p:nvSpPr>
          <p:cNvPr id="21" name="Rectangle 20">
            <a:extLst>
              <a:ext uri="{FF2B5EF4-FFF2-40B4-BE49-F238E27FC236}">
                <a16:creationId xmlns:a16="http://schemas.microsoft.com/office/drawing/2014/main" id="{55D6DD88-1FD7-4BA4-AB28-44E626DD2497}"/>
              </a:ext>
            </a:extLst>
          </p:cNvPr>
          <p:cNvSpPr/>
          <p:nvPr/>
        </p:nvSpPr>
        <p:spPr>
          <a:xfrm>
            <a:off x="626475" y="3273249"/>
            <a:ext cx="8084167" cy="817244"/>
          </a:xfrm>
          <a:prstGeom prst="rect">
            <a:avLst/>
          </a:prstGeom>
          <a:solidFill>
            <a:schemeClr val="accent1">
              <a:lumMod val="40000"/>
              <a:lumOff val="60000"/>
              <a:alpha val="40000"/>
            </a:schemeClr>
          </a:solidFill>
          <a:ln w="9525" cap="flat" cmpd="sng" algn="ctr">
            <a:noFill/>
            <a:prstDash val="solid"/>
          </a:ln>
          <a:effectLst/>
        </p:spPr>
        <p:txBody>
          <a:bodyPr vert="vert270" lIns="35985" tIns="45699" rIns="91396" bIns="45699" rtlCol="0" anchor="t"/>
          <a:lstStyle/>
          <a:p>
            <a:pPr algn="ctr" defTabSz="456936" eaLnBrk="1" fontAlgn="auto" hangingPunct="1">
              <a:lnSpc>
                <a:spcPts val="1698"/>
              </a:lnSpc>
              <a:spcBef>
                <a:spcPts val="0"/>
              </a:spcBef>
              <a:spcAft>
                <a:spcPts val="0"/>
              </a:spcAft>
              <a:defRPr/>
            </a:pPr>
            <a:r>
              <a:rPr lang="en-US" sz="1400" kern="0">
                <a:solidFill>
                  <a:srgbClr val="000000"/>
                </a:solidFill>
                <a:latin typeface="+mn-lt"/>
                <a:ea typeface="ＭＳ Ｐゴシック"/>
              </a:rPr>
              <a:t>Virtual</a:t>
            </a:r>
            <a:br>
              <a:rPr lang="en-US" sz="1400" kern="0">
                <a:latin typeface="+mn-lt"/>
              </a:rPr>
            </a:br>
            <a:r>
              <a:rPr lang="en-US" sz="1400" kern="0">
                <a:latin typeface="+mn-lt"/>
              </a:rPr>
              <a:t>Interfaces</a:t>
            </a:r>
            <a:endParaRPr lang="en-GB" sz="1400" kern="0">
              <a:solidFill>
                <a:srgbClr val="000000"/>
              </a:solidFill>
              <a:latin typeface="+mn-lt"/>
              <a:ea typeface="ＭＳ Ｐゴシック"/>
            </a:endParaRPr>
          </a:p>
        </p:txBody>
      </p:sp>
      <p:sp>
        <p:nvSpPr>
          <p:cNvPr id="27" name="Rectangle 26">
            <a:extLst>
              <a:ext uri="{FF2B5EF4-FFF2-40B4-BE49-F238E27FC236}">
                <a16:creationId xmlns:a16="http://schemas.microsoft.com/office/drawing/2014/main" id="{B5AA21C1-2259-49A4-81EC-B41EA89DA738}"/>
              </a:ext>
            </a:extLst>
          </p:cNvPr>
          <p:cNvSpPr/>
          <p:nvPr/>
        </p:nvSpPr>
        <p:spPr>
          <a:xfrm>
            <a:off x="3168137" y="5399609"/>
            <a:ext cx="1645062" cy="664162"/>
          </a:xfrm>
          <a:prstGeom prst="rect">
            <a:avLst/>
          </a:prstGeom>
          <a:solidFill>
            <a:srgbClr val="58595B"/>
          </a:solidFill>
          <a:ln w="9525" cap="flat" cmpd="sng" algn="ctr">
            <a:noFill/>
            <a:prstDash val="solid"/>
          </a:ln>
          <a:effectLst/>
        </p:spPr>
        <p:txBody>
          <a:bodyPr lIns="91396" tIns="45699" rIns="91396" bIns="45699" numCol="1" rtlCol="0" anchor="t"/>
          <a:lstStyle/>
          <a:p>
            <a:pPr defTabSz="456936" eaLnBrk="1" fontAlgn="auto" hangingPunct="1">
              <a:spcBef>
                <a:spcPts val="0"/>
              </a:spcBef>
              <a:spcAft>
                <a:spcPts val="0"/>
              </a:spcAft>
              <a:defRPr/>
            </a:pPr>
            <a:r>
              <a:rPr lang="en-US" sz="1200" kern="0">
                <a:solidFill>
                  <a:srgbClr val="FFFFFF"/>
                </a:solidFill>
                <a:latin typeface="+mn-lt"/>
                <a:ea typeface="ＭＳ Ｐゴシック"/>
              </a:rPr>
              <a:t>Events on changes of LEDs</a:t>
            </a:r>
            <a:endParaRPr lang="en-US" sz="1200" kern="0">
              <a:solidFill>
                <a:srgbClr val="FFFFFF"/>
              </a:solidFill>
              <a:latin typeface="+mn-lt"/>
              <a:ea typeface="ＭＳ Ｐゴシック"/>
              <a:cs typeface="Calibri"/>
            </a:endParaRPr>
          </a:p>
        </p:txBody>
      </p:sp>
      <p:sp>
        <p:nvSpPr>
          <p:cNvPr id="30" name="Down Arrow 26">
            <a:extLst>
              <a:ext uri="{FF2B5EF4-FFF2-40B4-BE49-F238E27FC236}">
                <a16:creationId xmlns:a16="http://schemas.microsoft.com/office/drawing/2014/main" id="{D6981AE9-5DF4-413F-9F55-F18CBA15AB85}"/>
              </a:ext>
            </a:extLst>
          </p:cNvPr>
          <p:cNvSpPr/>
          <p:nvPr/>
        </p:nvSpPr>
        <p:spPr>
          <a:xfrm>
            <a:off x="3400028" y="2745749"/>
            <a:ext cx="1160347" cy="2660676"/>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0" name="Rectangle 39">
            <a:extLst>
              <a:ext uri="{FF2B5EF4-FFF2-40B4-BE49-F238E27FC236}">
                <a16:creationId xmlns:a16="http://schemas.microsoft.com/office/drawing/2014/main" id="{E68A9320-69F2-4B09-9EC9-F66B43DA0FD1}"/>
              </a:ext>
            </a:extLst>
          </p:cNvPr>
          <p:cNvSpPr/>
          <p:nvPr/>
        </p:nvSpPr>
        <p:spPr>
          <a:xfrm>
            <a:off x="3168137" y="3353476"/>
            <a:ext cx="1645062" cy="597315"/>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CMSIS-VIO</a:t>
            </a:r>
            <a:br>
              <a:rPr lang="en-US" sz="1400" kern="0">
                <a:solidFill>
                  <a:srgbClr val="FFFFFF"/>
                </a:solidFill>
                <a:latin typeface="+mn-lt"/>
              </a:rPr>
            </a:br>
            <a:r>
              <a:rPr lang="en-US" sz="1400" kern="0">
                <a:solidFill>
                  <a:srgbClr val="FFFFFF"/>
                </a:solidFill>
                <a:latin typeface="+mn-lt"/>
              </a:rPr>
              <a:t>for Switches/LEDs</a:t>
            </a:r>
            <a:endParaRPr lang="en-US" sz="1200" kern="0">
              <a:solidFill>
                <a:srgbClr val="FFFFFF"/>
              </a:solidFill>
              <a:latin typeface="+mn-lt"/>
            </a:endParaRPr>
          </a:p>
        </p:txBody>
      </p:sp>
      <p:sp>
        <p:nvSpPr>
          <p:cNvPr id="41" name="Rectangle 40">
            <a:extLst>
              <a:ext uri="{FF2B5EF4-FFF2-40B4-BE49-F238E27FC236}">
                <a16:creationId xmlns:a16="http://schemas.microsoft.com/office/drawing/2014/main" id="{A4F01639-7D0D-46C0-B57C-1A095CC940E5}"/>
              </a:ext>
            </a:extLst>
          </p:cNvPr>
          <p:cNvSpPr/>
          <p:nvPr/>
        </p:nvSpPr>
        <p:spPr>
          <a:xfrm>
            <a:off x="1302874" y="1414842"/>
            <a:ext cx="1645062" cy="445644"/>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600" kern="0">
                <a:solidFill>
                  <a:srgbClr val="FFFFFF"/>
                </a:solidFill>
                <a:latin typeface="+mn-lt"/>
              </a:rPr>
              <a:t>CMSIS-RTOS2</a:t>
            </a:r>
          </a:p>
        </p:txBody>
      </p:sp>
      <p:sp>
        <p:nvSpPr>
          <p:cNvPr id="53" name="Rectangle 52">
            <a:extLst>
              <a:ext uri="{FF2B5EF4-FFF2-40B4-BE49-F238E27FC236}">
                <a16:creationId xmlns:a16="http://schemas.microsoft.com/office/drawing/2014/main" id="{E4776C67-AD7C-4F51-942A-8BD54C4E6887}"/>
              </a:ext>
            </a:extLst>
          </p:cNvPr>
          <p:cNvSpPr/>
          <p:nvPr/>
        </p:nvSpPr>
        <p:spPr>
          <a:xfrm>
            <a:off x="1302874" y="1997355"/>
            <a:ext cx="1649629" cy="445644"/>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FreeRTOS, RTX, </a:t>
            </a:r>
            <a:r>
              <a:rPr lang="en-US" sz="1100" kern="0">
                <a:solidFill>
                  <a:srgbClr val="FFFFFF"/>
                </a:solidFill>
                <a:latin typeface="+mn-lt"/>
              </a:rPr>
              <a:t>…</a:t>
            </a:r>
          </a:p>
        </p:txBody>
      </p:sp>
      <p:sp>
        <p:nvSpPr>
          <p:cNvPr id="26" name="Rectangle 25">
            <a:extLst>
              <a:ext uri="{FF2B5EF4-FFF2-40B4-BE49-F238E27FC236}">
                <a16:creationId xmlns:a16="http://schemas.microsoft.com/office/drawing/2014/main" id="{66B4BDEB-A29A-43AB-BCB8-160B10478CB6}"/>
              </a:ext>
            </a:extLst>
          </p:cNvPr>
          <p:cNvSpPr/>
          <p:nvPr/>
        </p:nvSpPr>
        <p:spPr>
          <a:xfrm>
            <a:off x="5033399" y="5392958"/>
            <a:ext cx="1645063" cy="670854"/>
          </a:xfrm>
          <a:prstGeom prst="rect">
            <a:avLst/>
          </a:prstGeom>
          <a:solidFill>
            <a:srgbClr val="58595B"/>
          </a:solidFill>
          <a:ln w="9525" cap="flat" cmpd="sng" algn="ctr">
            <a:noFill/>
            <a:prstDash val="solid"/>
          </a:ln>
          <a:effectLst/>
        </p:spPr>
        <p:txBody>
          <a:bodyPr lIns="91396" tIns="45699" rIns="91396" bIns="45699" rtlCol="0" anchor="t"/>
          <a:lstStyle/>
          <a:p>
            <a:pPr defTabSz="456936" eaLnBrk="1" fontAlgn="auto" hangingPunct="1">
              <a:spcBef>
                <a:spcPts val="0"/>
              </a:spcBef>
              <a:spcAft>
                <a:spcPts val="0"/>
              </a:spcAft>
              <a:defRPr/>
            </a:pPr>
            <a:r>
              <a:rPr lang="en-US" sz="1200" kern="0" dirty="0">
                <a:solidFill>
                  <a:srgbClr val="FFFFFF"/>
                </a:solidFill>
                <a:latin typeface="+mn-lt"/>
                <a:ea typeface="ＭＳ Ｐゴシック"/>
              </a:rPr>
              <a:t>Python Interface:</a:t>
            </a:r>
          </a:p>
          <a:p>
            <a:pPr defTabSz="456936">
              <a:spcBef>
                <a:spcPts val="0"/>
              </a:spcBef>
              <a:spcAft>
                <a:spcPts val="0"/>
              </a:spcAft>
              <a:defRPr/>
            </a:pPr>
            <a:r>
              <a:rPr lang="en-US" sz="1200" kern="0" dirty="0">
                <a:solidFill>
                  <a:srgbClr val="FFFFFF"/>
                </a:solidFill>
                <a:latin typeface="+mn-lt"/>
                <a:ea typeface="ＭＳ Ｐゴシック"/>
                <a:cs typeface="Calibri"/>
              </a:rPr>
              <a:t>  - Script for Audio</a:t>
            </a:r>
            <a:br>
              <a:rPr lang="en-US" sz="1200" kern="0" dirty="0">
                <a:solidFill>
                  <a:srgbClr val="FFFFFF"/>
                </a:solidFill>
                <a:latin typeface="+mn-lt"/>
                <a:ea typeface="ＭＳ Ｐゴシック"/>
                <a:cs typeface="Calibri"/>
              </a:rPr>
            </a:br>
            <a:r>
              <a:rPr lang="en-US" sz="1200" kern="0">
                <a:solidFill>
                  <a:srgbClr val="FFFFFF"/>
                </a:solidFill>
                <a:latin typeface="+mn-lt"/>
                <a:ea typeface="ＭＳ Ｐゴシック"/>
                <a:cs typeface="Calibri"/>
              </a:rPr>
              <a:t>    input/output</a:t>
            </a:r>
            <a:endParaRPr lang="en-US" sz="1200" kern="0" dirty="0">
              <a:solidFill>
                <a:srgbClr val="FFFFFF"/>
              </a:solidFill>
              <a:latin typeface="+mn-lt"/>
              <a:cs typeface="Calibri"/>
            </a:endParaRPr>
          </a:p>
        </p:txBody>
      </p:sp>
      <p:sp>
        <p:nvSpPr>
          <p:cNvPr id="33" name="Down Arrow 28">
            <a:extLst>
              <a:ext uri="{FF2B5EF4-FFF2-40B4-BE49-F238E27FC236}">
                <a16:creationId xmlns:a16="http://schemas.microsoft.com/office/drawing/2014/main" id="{0CA77243-2CE9-4FEA-94E0-244BC67E78BD}"/>
              </a:ext>
            </a:extLst>
          </p:cNvPr>
          <p:cNvSpPr/>
          <p:nvPr/>
        </p:nvSpPr>
        <p:spPr>
          <a:xfrm>
            <a:off x="5257458" y="2709258"/>
            <a:ext cx="1160347" cy="2686058"/>
          </a:xfrm>
          <a:prstGeom prst="downArrow">
            <a:avLst>
              <a:gd name="adj1" fmla="val 50000"/>
              <a:gd name="adj2" fmla="val 2368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51" name="Down Arrow 28">
            <a:extLst>
              <a:ext uri="{FF2B5EF4-FFF2-40B4-BE49-F238E27FC236}">
                <a16:creationId xmlns:a16="http://schemas.microsoft.com/office/drawing/2014/main" id="{0229FC88-DE50-4447-A2FA-BD10625282A3}"/>
              </a:ext>
            </a:extLst>
          </p:cNvPr>
          <p:cNvSpPr/>
          <p:nvPr/>
        </p:nvSpPr>
        <p:spPr>
          <a:xfrm>
            <a:off x="7128298" y="2003686"/>
            <a:ext cx="1160347" cy="1358884"/>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64" name="TextBox 63">
            <a:extLst>
              <a:ext uri="{FF2B5EF4-FFF2-40B4-BE49-F238E27FC236}">
                <a16:creationId xmlns:a16="http://schemas.microsoft.com/office/drawing/2014/main" id="{E6AE87CE-C7E3-4059-B2F7-3E421B34CA4F}"/>
              </a:ext>
            </a:extLst>
          </p:cNvPr>
          <p:cNvSpPr txBox="1"/>
          <p:nvPr/>
        </p:nvSpPr>
        <p:spPr>
          <a:xfrm>
            <a:off x="6885707" y="3018007"/>
            <a:ext cx="1583695" cy="193849"/>
          </a:xfrm>
          <a:prstGeom prst="rect">
            <a:avLst/>
          </a:prstGeom>
          <a:noFill/>
          <a:ln w="12700">
            <a:noFill/>
          </a:ln>
        </p:spPr>
        <p:txBody>
          <a:bodyPr wrap="square" lIns="0" tIns="0" rIns="0" bIns="0" rtlCol="0">
            <a:spAutoFit/>
          </a:bodyPr>
          <a:lstStyle/>
          <a:p>
            <a:pPr algn="ctr" eaLnBrk="1" hangingPunct="1">
              <a:lnSpc>
                <a:spcPct val="90000"/>
              </a:lnSpc>
              <a:spcBef>
                <a:spcPts val="0"/>
              </a:spcBef>
              <a:spcAft>
                <a:spcPts val="600"/>
              </a:spcAft>
            </a:pPr>
            <a:r>
              <a:rPr lang="en-GB" sz="1400"/>
              <a:t> </a:t>
            </a:r>
            <a:r>
              <a:rPr lang="en-GB" sz="1200"/>
              <a:t>Ethernet</a:t>
            </a:r>
            <a:endParaRPr lang="en-GB" sz="1200">
              <a:solidFill>
                <a:schemeClr val="accent1"/>
              </a:solidFill>
              <a:latin typeface="+mn-lt"/>
              <a:ea typeface="+mn-ea"/>
            </a:endParaRPr>
          </a:p>
        </p:txBody>
      </p:sp>
      <p:sp>
        <p:nvSpPr>
          <p:cNvPr id="66" name="Rectangle 65">
            <a:extLst>
              <a:ext uri="{FF2B5EF4-FFF2-40B4-BE49-F238E27FC236}">
                <a16:creationId xmlns:a16="http://schemas.microsoft.com/office/drawing/2014/main" id="{EBCA1D57-A748-4DD4-B0B9-FB9281C35702}"/>
              </a:ext>
            </a:extLst>
          </p:cNvPr>
          <p:cNvSpPr/>
          <p:nvPr/>
        </p:nvSpPr>
        <p:spPr>
          <a:xfrm>
            <a:off x="3168137" y="2219423"/>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dirty="0">
                <a:solidFill>
                  <a:srgbClr val="FFFFFF"/>
                </a:solidFill>
                <a:latin typeface="+mn-lt"/>
              </a:rPr>
              <a:t>Demo or test</a:t>
            </a:r>
            <a:br>
              <a:rPr lang="en-US" sz="1400" kern="0" dirty="0">
                <a:solidFill>
                  <a:srgbClr val="FFFFFF"/>
                </a:solidFill>
                <a:latin typeface="+mn-lt"/>
              </a:rPr>
            </a:br>
            <a:r>
              <a:rPr lang="en-US" sz="1400" kern="0" dirty="0">
                <a:solidFill>
                  <a:srgbClr val="FFFFFF"/>
                </a:solidFill>
                <a:latin typeface="+mn-lt"/>
              </a:rPr>
              <a:t>Interface</a:t>
            </a:r>
          </a:p>
        </p:txBody>
      </p:sp>
      <p:sp>
        <p:nvSpPr>
          <p:cNvPr id="67" name="Rectangle 66">
            <a:extLst>
              <a:ext uri="{FF2B5EF4-FFF2-40B4-BE49-F238E27FC236}">
                <a16:creationId xmlns:a16="http://schemas.microsoft.com/office/drawing/2014/main" id="{2450A397-6109-4BAA-92BD-DAA5DE8D13BD}"/>
              </a:ext>
            </a:extLst>
          </p:cNvPr>
          <p:cNvSpPr/>
          <p:nvPr/>
        </p:nvSpPr>
        <p:spPr>
          <a:xfrm>
            <a:off x="5033400" y="2213074"/>
            <a:ext cx="1645062" cy="623901"/>
          </a:xfrm>
          <a:prstGeom prst="rect">
            <a:avLst/>
          </a:prstGeom>
          <a:solidFill>
            <a:schemeClr val="accent1">
              <a:lumMod val="7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400" kern="0">
                <a:solidFill>
                  <a:srgbClr val="FFFFFF"/>
                </a:solidFill>
                <a:latin typeface="+mn-lt"/>
              </a:rPr>
              <a:t>i.e. Voice</a:t>
            </a:r>
            <a:br>
              <a:rPr lang="en-US" sz="1400" kern="0">
                <a:solidFill>
                  <a:srgbClr val="FFFFFF"/>
                </a:solidFill>
                <a:latin typeface="+mn-lt"/>
              </a:rPr>
            </a:br>
            <a:r>
              <a:rPr lang="en-US" sz="1400" kern="0">
                <a:solidFill>
                  <a:srgbClr val="FFFFFF"/>
                </a:solidFill>
                <a:latin typeface="+mn-lt"/>
              </a:rPr>
              <a:t>Recognition</a:t>
            </a:r>
          </a:p>
        </p:txBody>
      </p:sp>
      <p:sp>
        <p:nvSpPr>
          <p:cNvPr id="68" name="Down Arrow 28">
            <a:extLst>
              <a:ext uri="{FF2B5EF4-FFF2-40B4-BE49-F238E27FC236}">
                <a16:creationId xmlns:a16="http://schemas.microsoft.com/office/drawing/2014/main" id="{5A30FBAB-5F57-4D45-A6DE-8BE3BCD2D8F4}"/>
              </a:ext>
            </a:extLst>
          </p:cNvPr>
          <p:cNvSpPr/>
          <p:nvPr/>
        </p:nvSpPr>
        <p:spPr>
          <a:xfrm>
            <a:off x="7153691" y="3890963"/>
            <a:ext cx="1160347" cy="1515311"/>
          </a:xfrm>
          <a:prstGeom prst="downArrow">
            <a:avLst>
              <a:gd name="adj1" fmla="val 50000"/>
              <a:gd name="adj2" fmla="val 30257"/>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34" name="Rectangle 33">
            <a:extLst>
              <a:ext uri="{FF2B5EF4-FFF2-40B4-BE49-F238E27FC236}">
                <a16:creationId xmlns:a16="http://schemas.microsoft.com/office/drawing/2014/main" id="{7DCE581A-B989-45F5-A63F-785DFF7790CC}"/>
              </a:ext>
            </a:extLst>
          </p:cNvPr>
          <p:cNvSpPr/>
          <p:nvPr/>
        </p:nvSpPr>
        <p:spPr>
          <a:xfrm>
            <a:off x="3165447" y="1577956"/>
            <a:ext cx="5395752" cy="444501"/>
          </a:xfrm>
          <a:prstGeom prst="rect">
            <a:avLst/>
          </a:prstGeom>
          <a:solidFill>
            <a:schemeClr val="accent3">
              <a:lumMod val="75000"/>
            </a:schemeClr>
          </a:solidFill>
          <a:ln w="9525" cap="flat" cmpd="sng" algn="ctr">
            <a:noFill/>
            <a:prstDash val="solid"/>
          </a:ln>
          <a:effectLst/>
        </p:spPr>
        <p:txBody>
          <a:bodyPr lIns="91420" tIns="45711" rIns="91420" bIns="45711" rtlCol="0" anchor="ctr"/>
          <a:lstStyle/>
          <a:p>
            <a:pPr algn="ctr" defTabSz="457073" eaLnBrk="1" fontAlgn="auto" hangingPunct="1">
              <a:spcBef>
                <a:spcPts val="0"/>
              </a:spcBef>
              <a:spcAft>
                <a:spcPts val="0"/>
              </a:spcAft>
              <a:defRPr/>
            </a:pPr>
            <a:r>
              <a:rPr lang="en-US" sz="1400" kern="0">
                <a:solidFill>
                  <a:srgbClr val="FFFFFF"/>
                </a:solidFill>
                <a:latin typeface="+mn-lt"/>
                <a:ea typeface="ＭＳ Ｐゴシック"/>
              </a:rPr>
              <a:t>Application that connects to Internet via BSD-Socket</a:t>
            </a:r>
            <a:endParaRPr lang="en-US" sz="1400" kern="0">
              <a:solidFill>
                <a:srgbClr val="FFFFFF"/>
              </a:solidFill>
              <a:latin typeface="+mn-lt"/>
              <a:ea typeface="ＭＳ Ｐゴシック"/>
              <a:cs typeface="Calibri"/>
            </a:endParaRPr>
          </a:p>
        </p:txBody>
      </p:sp>
      <p:sp>
        <p:nvSpPr>
          <p:cNvPr id="35" name="Rectangle 34">
            <a:extLst>
              <a:ext uri="{FF2B5EF4-FFF2-40B4-BE49-F238E27FC236}">
                <a16:creationId xmlns:a16="http://schemas.microsoft.com/office/drawing/2014/main" id="{AB095A80-2033-4914-BA20-4AFB1EC1D44C}"/>
              </a:ext>
            </a:extLst>
          </p:cNvPr>
          <p:cNvSpPr/>
          <p:nvPr/>
        </p:nvSpPr>
        <p:spPr>
          <a:xfrm>
            <a:off x="5033400" y="3353232"/>
            <a:ext cx="1645062" cy="584860"/>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ea typeface="ＭＳ Ｐゴシック"/>
              </a:rPr>
              <a:t>Audio Driver</a:t>
            </a:r>
            <a:br>
              <a:rPr lang="en-US" sz="1400" kern="0">
                <a:solidFill>
                  <a:srgbClr val="FFFFFF"/>
                </a:solidFill>
                <a:latin typeface="+mn-lt"/>
                <a:ea typeface="ＭＳ Ｐゴシック"/>
              </a:rPr>
            </a:br>
            <a:r>
              <a:rPr lang="en-US" sz="1400" kern="0">
                <a:solidFill>
                  <a:srgbClr val="FFFFFF"/>
                </a:solidFill>
                <a:latin typeface="+mn-lt"/>
                <a:ea typeface="ＭＳ Ｐゴシック"/>
              </a:rPr>
              <a:t>VSI</a:t>
            </a:r>
          </a:p>
        </p:txBody>
      </p:sp>
      <p:sp>
        <p:nvSpPr>
          <p:cNvPr id="37" name="Rectangle 36">
            <a:extLst>
              <a:ext uri="{FF2B5EF4-FFF2-40B4-BE49-F238E27FC236}">
                <a16:creationId xmlns:a16="http://schemas.microsoft.com/office/drawing/2014/main" id="{EB2465A0-66D0-4A3F-9418-AAC68906FB9C}"/>
              </a:ext>
            </a:extLst>
          </p:cNvPr>
          <p:cNvSpPr/>
          <p:nvPr/>
        </p:nvSpPr>
        <p:spPr>
          <a:xfrm>
            <a:off x="6913672" y="5399631"/>
            <a:ext cx="1645491" cy="670855"/>
          </a:xfrm>
          <a:prstGeom prst="rect">
            <a:avLst/>
          </a:prstGeom>
          <a:solidFill>
            <a:srgbClr val="58595B"/>
          </a:solidFill>
          <a:ln w="9525" cap="flat" cmpd="sng" algn="ctr">
            <a:noFill/>
            <a:prstDash val="solid"/>
          </a:ln>
          <a:effectLst/>
        </p:spPr>
        <p:txBody>
          <a:bodyPr lIns="91420" tIns="45711" rIns="91420" bIns="45711" numCol="1" rtlCol="0" anchor="t"/>
          <a:lstStyle/>
          <a:p>
            <a:pPr defTabSz="457073" eaLnBrk="1" fontAlgn="auto" hangingPunct="1">
              <a:spcBef>
                <a:spcPts val="0"/>
              </a:spcBef>
              <a:spcAft>
                <a:spcPts val="0"/>
              </a:spcAft>
              <a:defRPr/>
            </a:pPr>
            <a:r>
              <a:rPr lang="en-US" sz="1200" kern="0">
                <a:solidFill>
                  <a:srgbClr val="FFFFFF"/>
                </a:solidFill>
                <a:latin typeface="+mn-lt"/>
                <a:ea typeface="ＭＳ Ｐゴシック"/>
              </a:rPr>
              <a:t>Connection to the Internet via Socket</a:t>
            </a:r>
            <a:endParaRPr lang="en-US" sz="1200" kern="0">
              <a:solidFill>
                <a:srgbClr val="FFFFFF"/>
              </a:solidFill>
              <a:latin typeface="+mn-lt"/>
              <a:ea typeface="ＭＳ Ｐゴシック"/>
              <a:cs typeface="Calibri"/>
            </a:endParaRPr>
          </a:p>
        </p:txBody>
      </p:sp>
      <p:sp>
        <p:nvSpPr>
          <p:cNvPr id="28" name="Rectangle 27">
            <a:extLst>
              <a:ext uri="{FF2B5EF4-FFF2-40B4-BE49-F238E27FC236}">
                <a16:creationId xmlns:a16="http://schemas.microsoft.com/office/drawing/2014/main" id="{6F5C535E-BCC5-43D0-9D6B-9E0A79BA9033}"/>
              </a:ext>
            </a:extLst>
          </p:cNvPr>
          <p:cNvSpPr/>
          <p:nvPr/>
        </p:nvSpPr>
        <p:spPr>
          <a:xfrm>
            <a:off x="5033400" y="4394789"/>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ea typeface="ＭＳ Ｐゴシック"/>
              </a:rPr>
              <a:t>Virtual Streaming Interface (VSI)</a:t>
            </a:r>
            <a:endParaRPr lang="en-US" sz="1400" kern="0">
              <a:solidFill>
                <a:srgbClr val="FFFFFF"/>
              </a:solidFill>
              <a:latin typeface="+mn-lt"/>
              <a:ea typeface="ＭＳ Ｐゴシック"/>
              <a:cs typeface="Calibri"/>
            </a:endParaRPr>
          </a:p>
        </p:txBody>
      </p:sp>
      <p:sp>
        <p:nvSpPr>
          <p:cNvPr id="29" name="Callout: Line with Border and Accent Bar 28">
            <a:extLst>
              <a:ext uri="{FF2B5EF4-FFF2-40B4-BE49-F238E27FC236}">
                <a16:creationId xmlns:a16="http://schemas.microsoft.com/office/drawing/2014/main" id="{BB4C560C-E94B-4CD5-92E7-D32EC6A58E19}"/>
              </a:ext>
            </a:extLst>
          </p:cNvPr>
          <p:cNvSpPr/>
          <p:nvPr/>
        </p:nvSpPr>
        <p:spPr>
          <a:xfrm>
            <a:off x="9632641" y="5550991"/>
            <a:ext cx="1863834" cy="612648"/>
          </a:xfrm>
          <a:prstGeom prst="accentBorderCallout1">
            <a:avLst>
              <a:gd name="adj1" fmla="val 18750"/>
              <a:gd name="adj2" fmla="val -8333"/>
              <a:gd name="adj3" fmla="val -135977"/>
              <a:gd name="adj4" fmla="val -164309"/>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Up to 8 VSI instances are</a:t>
            </a:r>
            <a:br>
              <a:rPr lang="en-US" sz="1200">
                <a:solidFill>
                  <a:schemeClr val="tx1"/>
                </a:solidFill>
              </a:rPr>
            </a:br>
            <a:r>
              <a:rPr lang="en-US" sz="1200">
                <a:solidFill>
                  <a:schemeClr val="tx1"/>
                </a:solidFill>
              </a:rPr>
              <a:t>supported</a:t>
            </a:r>
            <a:endParaRPr lang="en-GB" sz="1200">
              <a:solidFill>
                <a:schemeClr val="tx1"/>
              </a:solidFill>
            </a:endParaRPr>
          </a:p>
        </p:txBody>
      </p:sp>
      <p:sp>
        <p:nvSpPr>
          <p:cNvPr id="25" name="Rectangle 24">
            <a:extLst>
              <a:ext uri="{FF2B5EF4-FFF2-40B4-BE49-F238E27FC236}">
                <a16:creationId xmlns:a16="http://schemas.microsoft.com/office/drawing/2014/main" id="{CCF3FC20-3DB4-4C62-A089-9FC9AD4A0CFE}"/>
              </a:ext>
            </a:extLst>
          </p:cNvPr>
          <p:cNvSpPr/>
          <p:nvPr/>
        </p:nvSpPr>
        <p:spPr>
          <a:xfrm>
            <a:off x="1302874" y="4402386"/>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Event Recorder</a:t>
            </a:r>
            <a:br>
              <a:rPr lang="en-US" sz="1400" kern="0">
                <a:solidFill>
                  <a:srgbClr val="FFFFFF"/>
                </a:solidFill>
                <a:latin typeface="+mn-lt"/>
              </a:rPr>
            </a:br>
            <a:r>
              <a:rPr lang="en-US" sz="1400" kern="0">
                <a:solidFill>
                  <a:srgbClr val="FFFFFF"/>
                </a:solidFill>
                <a:latin typeface="+mn-lt"/>
              </a:rPr>
              <a:t>Capturing</a:t>
            </a:r>
            <a:endParaRPr lang="en-US" sz="1200" kern="0">
              <a:solidFill>
                <a:srgbClr val="FFFFFF"/>
              </a:solidFill>
              <a:latin typeface="+mn-lt"/>
            </a:endParaRPr>
          </a:p>
        </p:txBody>
      </p:sp>
      <p:sp>
        <p:nvSpPr>
          <p:cNvPr id="36" name="Rectangle 35">
            <a:extLst>
              <a:ext uri="{FF2B5EF4-FFF2-40B4-BE49-F238E27FC236}">
                <a16:creationId xmlns:a16="http://schemas.microsoft.com/office/drawing/2014/main" id="{72054B6B-DB57-46AE-A013-4FCC3D076F20}"/>
              </a:ext>
            </a:extLst>
          </p:cNvPr>
          <p:cNvSpPr/>
          <p:nvPr/>
        </p:nvSpPr>
        <p:spPr>
          <a:xfrm>
            <a:off x="6914101" y="4393406"/>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dirty="0">
                <a:solidFill>
                  <a:srgbClr val="FFFFFF"/>
                </a:solidFill>
                <a:latin typeface="+mn-lt"/>
                <a:ea typeface="ＭＳ Ｐゴシック"/>
              </a:rPr>
              <a:t>Virtual Socket Interface (VSocket)</a:t>
            </a:r>
            <a:endParaRPr lang="en-US" sz="1400" kern="0" dirty="0">
              <a:solidFill>
                <a:srgbClr val="FFFFFF"/>
              </a:solidFill>
              <a:latin typeface="+mn-lt"/>
              <a:cs typeface="Calibri"/>
            </a:endParaRPr>
          </a:p>
        </p:txBody>
      </p:sp>
      <p:sp>
        <p:nvSpPr>
          <p:cNvPr id="38" name="Callout: Line with Border and Accent Bar 37">
            <a:extLst>
              <a:ext uri="{FF2B5EF4-FFF2-40B4-BE49-F238E27FC236}">
                <a16:creationId xmlns:a16="http://schemas.microsoft.com/office/drawing/2014/main" id="{34777546-C79D-4BB9-9491-D2892EAB5552}"/>
              </a:ext>
            </a:extLst>
          </p:cNvPr>
          <p:cNvSpPr/>
          <p:nvPr/>
        </p:nvSpPr>
        <p:spPr>
          <a:xfrm flipH="1">
            <a:off x="685978" y="5358294"/>
            <a:ext cx="1809813" cy="612648"/>
          </a:xfrm>
          <a:prstGeom prst="accentBorderCallout1">
            <a:avLst>
              <a:gd name="adj1" fmla="val 18750"/>
              <a:gd name="adj2" fmla="val -8333"/>
              <a:gd name="adj3" fmla="val 20230"/>
              <a:gd name="adj4" fmla="val -38914"/>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Maps also to a</a:t>
            </a:r>
            <a:br>
              <a:rPr lang="en-US" sz="1200">
                <a:solidFill>
                  <a:schemeClr val="tx1"/>
                </a:solidFill>
              </a:rPr>
            </a:br>
            <a:r>
              <a:rPr lang="en-US" sz="1200">
                <a:solidFill>
                  <a:schemeClr val="tx1"/>
                </a:solidFill>
              </a:rPr>
              <a:t>graphical user panel</a:t>
            </a:r>
            <a:endParaRPr lang="en-GB" sz="1200">
              <a:solidFill>
                <a:schemeClr val="tx1"/>
              </a:solidFill>
            </a:endParaRPr>
          </a:p>
        </p:txBody>
      </p:sp>
      <p:sp>
        <p:nvSpPr>
          <p:cNvPr id="39" name="Rectangle 38">
            <a:extLst>
              <a:ext uri="{FF2B5EF4-FFF2-40B4-BE49-F238E27FC236}">
                <a16:creationId xmlns:a16="http://schemas.microsoft.com/office/drawing/2014/main" id="{6F2C1137-E1C2-4D9C-A9F5-37922F9AD4A1}"/>
              </a:ext>
            </a:extLst>
          </p:cNvPr>
          <p:cNvSpPr/>
          <p:nvPr/>
        </p:nvSpPr>
        <p:spPr>
          <a:xfrm>
            <a:off x="3168137" y="4401275"/>
            <a:ext cx="1645062" cy="445644"/>
          </a:xfrm>
          <a:prstGeom prst="rect">
            <a:avLst/>
          </a:prstGeom>
          <a:solidFill>
            <a:schemeClr val="accent5">
              <a:lumMod val="50000"/>
            </a:schemeClr>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rPr>
              <a:t>Demo I/O Interface</a:t>
            </a:r>
            <a:br>
              <a:rPr lang="en-US" sz="1400" kern="0">
                <a:solidFill>
                  <a:srgbClr val="FFFFFF"/>
                </a:solidFill>
                <a:latin typeface="+mn-lt"/>
              </a:rPr>
            </a:br>
            <a:r>
              <a:rPr lang="en-US" sz="1400" kern="0">
                <a:solidFill>
                  <a:srgbClr val="FFFFFF"/>
                </a:solidFill>
                <a:latin typeface="+mn-lt"/>
              </a:rPr>
              <a:t>(VIO)</a:t>
            </a:r>
            <a:endParaRPr lang="en-US" sz="1200" kern="0">
              <a:solidFill>
                <a:srgbClr val="FFFFFF"/>
              </a:solidFill>
              <a:latin typeface="+mn-lt"/>
            </a:endParaRPr>
          </a:p>
        </p:txBody>
      </p:sp>
      <p:sp>
        <p:nvSpPr>
          <p:cNvPr id="42" name="Down Arrow 26">
            <a:extLst>
              <a:ext uri="{FF2B5EF4-FFF2-40B4-BE49-F238E27FC236}">
                <a16:creationId xmlns:a16="http://schemas.microsoft.com/office/drawing/2014/main" id="{57239EB7-651D-4DB4-B3C5-61A437A2B575}"/>
              </a:ext>
            </a:extLst>
          </p:cNvPr>
          <p:cNvSpPr/>
          <p:nvPr/>
        </p:nvSpPr>
        <p:spPr>
          <a:xfrm>
            <a:off x="1556049" y="3011615"/>
            <a:ext cx="1160347" cy="1390259"/>
          </a:xfrm>
          <a:prstGeom prst="downArrow">
            <a:avLst>
              <a:gd name="adj1" fmla="val 50000"/>
              <a:gd name="adj2" fmla="val 26971"/>
            </a:avLst>
          </a:prstGeom>
          <a:gradFill rotWithShape="1">
            <a:gsLst>
              <a:gs pos="0">
                <a:srgbClr val="ED174F">
                  <a:lumMod val="20000"/>
                  <a:lumOff val="80000"/>
                </a:srgbClr>
              </a:gs>
              <a:gs pos="64000">
                <a:srgbClr val="ED174F">
                  <a:lumMod val="40000"/>
                  <a:lumOff val="60000"/>
                </a:srgbClr>
              </a:gs>
              <a:gs pos="100000">
                <a:srgbClr val="FF0000">
                  <a:alpha val="60000"/>
                </a:srgbClr>
              </a:gs>
            </a:gsLst>
            <a:lin ang="5400000" scaled="0"/>
          </a:gra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endParaRPr lang="en-GB" sz="1467" kern="0">
              <a:solidFill>
                <a:srgbClr val="FFFFFF"/>
              </a:solidFill>
              <a:latin typeface="+mn-lt"/>
            </a:endParaRPr>
          </a:p>
        </p:txBody>
      </p:sp>
      <p:sp>
        <p:nvSpPr>
          <p:cNvPr id="43" name="Callout: Line with Border and Accent Bar 42">
            <a:extLst>
              <a:ext uri="{FF2B5EF4-FFF2-40B4-BE49-F238E27FC236}">
                <a16:creationId xmlns:a16="http://schemas.microsoft.com/office/drawing/2014/main" id="{33E48F08-686A-4CFF-8E92-61E1D79E9D5C}"/>
              </a:ext>
            </a:extLst>
          </p:cNvPr>
          <p:cNvSpPr/>
          <p:nvPr/>
        </p:nvSpPr>
        <p:spPr>
          <a:xfrm>
            <a:off x="9619750" y="2979948"/>
            <a:ext cx="1897345" cy="612648"/>
          </a:xfrm>
          <a:prstGeom prst="accentBorderCallout1">
            <a:avLst>
              <a:gd name="adj1" fmla="val 18750"/>
              <a:gd name="adj2" fmla="val -8333"/>
              <a:gd name="adj3" fmla="val 88923"/>
              <a:gd name="adj4" fmla="val -49006"/>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The interface layer</a:t>
            </a:r>
            <a:br>
              <a:rPr lang="en-US" sz="1200">
                <a:solidFill>
                  <a:schemeClr val="tx1"/>
                </a:solidFill>
              </a:rPr>
            </a:br>
            <a:r>
              <a:rPr lang="en-US" sz="1200">
                <a:solidFill>
                  <a:schemeClr val="tx1"/>
                </a:solidFill>
              </a:rPr>
              <a:t>can be re-targeted to physical hardware</a:t>
            </a:r>
            <a:endParaRPr lang="en-GB" sz="1200">
              <a:solidFill>
                <a:schemeClr val="tx1"/>
              </a:solidFill>
            </a:endParaRPr>
          </a:p>
        </p:txBody>
      </p:sp>
      <p:sp>
        <p:nvSpPr>
          <p:cNvPr id="32" name="Rectangle 31">
            <a:extLst>
              <a:ext uri="{FF2B5EF4-FFF2-40B4-BE49-F238E27FC236}">
                <a16:creationId xmlns:a16="http://schemas.microsoft.com/office/drawing/2014/main" id="{AFE94C40-7286-481A-8769-BECEB8F4FBEE}"/>
              </a:ext>
            </a:extLst>
          </p:cNvPr>
          <p:cNvSpPr/>
          <p:nvPr/>
        </p:nvSpPr>
        <p:spPr>
          <a:xfrm>
            <a:off x="1302874" y="2574608"/>
            <a:ext cx="1649629" cy="445644"/>
          </a:xfrm>
          <a:prstGeom prst="rect">
            <a:avLst/>
          </a:prstGeom>
          <a:solidFill>
            <a:schemeClr val="accent2">
              <a:lumMod val="75000"/>
              <a:lumOff val="25000"/>
            </a:schemeClr>
          </a:solidFill>
          <a:ln w="9525" cap="flat" cmpd="sng" algn="ctr">
            <a:noFill/>
            <a:prstDash val="solid"/>
          </a:ln>
          <a:effectLst/>
        </p:spPr>
        <p:txBody>
          <a:bodyPr lIns="91396" tIns="45699" rIns="91396" bIns="45699" rtlCol="0" anchor="ctr"/>
          <a:lstStyle/>
          <a:p>
            <a:pPr algn="ctr" defTabSz="456936" eaLnBrk="1" fontAlgn="auto" hangingPunct="1">
              <a:spcBef>
                <a:spcPts val="0"/>
              </a:spcBef>
              <a:spcAft>
                <a:spcPts val="0"/>
              </a:spcAft>
              <a:defRPr/>
            </a:pPr>
            <a:r>
              <a:rPr lang="en-US" sz="1600" kern="0">
                <a:solidFill>
                  <a:srgbClr val="FFFFFF"/>
                </a:solidFill>
                <a:latin typeface="+mn-lt"/>
              </a:rPr>
              <a:t>Event Recorder</a:t>
            </a:r>
            <a:endParaRPr lang="en-US" sz="1100" kern="0">
              <a:solidFill>
                <a:srgbClr val="FFFFFF"/>
              </a:solidFill>
              <a:latin typeface="+mn-lt"/>
            </a:endParaRPr>
          </a:p>
        </p:txBody>
      </p:sp>
      <p:sp>
        <p:nvSpPr>
          <p:cNvPr id="45" name="Title 1">
            <a:extLst>
              <a:ext uri="{FF2B5EF4-FFF2-40B4-BE49-F238E27FC236}">
                <a16:creationId xmlns:a16="http://schemas.microsoft.com/office/drawing/2014/main" id="{09F1B7AD-7629-4EC8-A183-BD5DB34BEA75}"/>
              </a:ext>
            </a:extLst>
          </p:cNvPr>
          <p:cNvSpPr>
            <a:spLocks noGrp="1"/>
          </p:cNvSpPr>
          <p:nvPr>
            <p:ph type="title"/>
          </p:nvPr>
        </p:nvSpPr>
        <p:spPr>
          <a:xfrm>
            <a:off x="479425" y="477838"/>
            <a:ext cx="11233150" cy="512762"/>
          </a:xfrm>
        </p:spPr>
        <p:txBody>
          <a:bodyPr/>
          <a:lstStyle/>
          <a:p>
            <a:r>
              <a:rPr lang="en-US" sz="3198" dirty="0"/>
              <a:t>Virtual Hardware: Test Cloud Applications with Internet Connectivity</a:t>
            </a:r>
          </a:p>
        </p:txBody>
      </p:sp>
      <p:sp>
        <p:nvSpPr>
          <p:cNvPr id="46" name="Callout: Line with Border and Accent Bar 45">
            <a:extLst>
              <a:ext uri="{FF2B5EF4-FFF2-40B4-BE49-F238E27FC236}">
                <a16:creationId xmlns:a16="http://schemas.microsoft.com/office/drawing/2014/main" id="{571A10DD-D2A6-4F42-909C-C56B28A2BE8E}"/>
              </a:ext>
            </a:extLst>
          </p:cNvPr>
          <p:cNvSpPr/>
          <p:nvPr/>
        </p:nvSpPr>
        <p:spPr>
          <a:xfrm>
            <a:off x="9624439" y="1598969"/>
            <a:ext cx="1897345" cy="612648"/>
          </a:xfrm>
          <a:prstGeom prst="accentBorderCallout1">
            <a:avLst>
              <a:gd name="adj1" fmla="val 18750"/>
              <a:gd name="adj2" fmla="val -8333"/>
              <a:gd name="adj3" fmla="val 87775"/>
              <a:gd name="adj4" fmla="val -47894"/>
            </a:avLst>
          </a:prstGeom>
          <a:solidFill>
            <a:schemeClr val="bg2"/>
          </a:solid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This is a complex user application that requires internet connectivity</a:t>
            </a:r>
            <a:endParaRPr lang="en-GB" sz="1200">
              <a:solidFill>
                <a:schemeClr val="tx1"/>
              </a:solidFill>
            </a:endParaRPr>
          </a:p>
        </p:txBody>
      </p:sp>
      <p:sp>
        <p:nvSpPr>
          <p:cNvPr id="65" name="Rectangle 64">
            <a:extLst>
              <a:ext uri="{FF2B5EF4-FFF2-40B4-BE49-F238E27FC236}">
                <a16:creationId xmlns:a16="http://schemas.microsoft.com/office/drawing/2014/main" id="{B277B62A-660E-423C-88FA-D779BD39AD6E}"/>
              </a:ext>
            </a:extLst>
          </p:cNvPr>
          <p:cNvSpPr/>
          <p:nvPr/>
        </p:nvSpPr>
        <p:spPr>
          <a:xfrm>
            <a:off x="6914101" y="3358818"/>
            <a:ext cx="1645062" cy="566573"/>
          </a:xfrm>
          <a:prstGeom prst="rect">
            <a:avLst/>
          </a:prstGeom>
          <a:solidFill>
            <a:srgbClr val="4E5584"/>
          </a:solidFill>
          <a:ln w="9525" cap="flat" cmpd="sng" algn="ctr">
            <a:noFill/>
            <a:prstDash val="solid"/>
          </a:ln>
          <a:effectLst/>
        </p:spPr>
        <p:txBody>
          <a:bodyPr lIns="35985" tIns="45699" rIns="35985" bIns="45699" rtlCol="0" anchor="ctr"/>
          <a:lstStyle/>
          <a:p>
            <a:pPr algn="ctr" defTabSz="456936" eaLnBrk="1" fontAlgn="auto" hangingPunct="1">
              <a:spcBef>
                <a:spcPts val="0"/>
              </a:spcBef>
              <a:spcAft>
                <a:spcPts val="0"/>
              </a:spcAft>
              <a:defRPr/>
            </a:pPr>
            <a:r>
              <a:rPr lang="en-US" sz="1400" kern="0">
                <a:solidFill>
                  <a:srgbClr val="FFFFFF"/>
                </a:solidFill>
                <a:latin typeface="+mn-lt"/>
                <a:ea typeface="ＭＳ Ｐゴシック"/>
              </a:rPr>
              <a:t>Ethernet Driver</a:t>
            </a:r>
            <a:endParaRPr lang="en-US" sz="1400" kern="0">
              <a:solidFill>
                <a:srgbClr val="FFFFFF"/>
              </a:solidFill>
              <a:latin typeface="+mn-lt"/>
              <a:cs typeface="Calibri"/>
            </a:endParaRPr>
          </a:p>
        </p:txBody>
      </p:sp>
      <p:sp>
        <p:nvSpPr>
          <p:cNvPr id="44" name="Rectangle 43">
            <a:extLst>
              <a:ext uri="{FF2B5EF4-FFF2-40B4-BE49-F238E27FC236}">
                <a16:creationId xmlns:a16="http://schemas.microsoft.com/office/drawing/2014/main" id="{2315BE4F-1418-4F7F-8219-75DC63061351}"/>
              </a:ext>
            </a:extLst>
          </p:cNvPr>
          <p:cNvSpPr/>
          <p:nvPr/>
        </p:nvSpPr>
        <p:spPr>
          <a:xfrm>
            <a:off x="6921693" y="2219669"/>
            <a:ext cx="1649102" cy="605418"/>
          </a:xfrm>
          <a:prstGeom prst="rect">
            <a:avLst/>
          </a:prstGeom>
          <a:solidFill>
            <a:schemeClr val="accent5">
              <a:lumMod val="75000"/>
            </a:schemeClr>
          </a:solidFill>
          <a:ln w="9525" cap="flat" cmpd="sng" algn="ctr">
            <a:noFill/>
            <a:prstDash val="solid"/>
          </a:ln>
          <a:effectLst/>
        </p:spPr>
        <p:txBody>
          <a:bodyPr lIns="91396" tIns="45699" rIns="91396" bIns="45699" rtlCol="0" anchor="ctr"/>
          <a:lstStyle/>
          <a:p>
            <a:pPr marL="0" marR="0" lvl="0" indent="0" algn="ctr" defTabSz="456936" rtl="0" eaLnBrk="1" fontAlgn="auto" latinLnBrk="0" hangingPunct="1">
              <a:lnSpc>
                <a:spcPct val="100000"/>
              </a:lnSpc>
              <a:spcBef>
                <a:spcPts val="0"/>
              </a:spcBef>
              <a:spcAft>
                <a:spcPts val="0"/>
              </a:spcAft>
              <a:buClrTx/>
              <a:buSzTx/>
              <a:buFontTx/>
              <a:buNone/>
              <a:tabLst/>
              <a:defRPr/>
            </a:pPr>
            <a:r>
              <a:rPr lang="en-US" sz="1400" kern="0">
                <a:solidFill>
                  <a:srgbClr val="FFFFFF"/>
                </a:solidFill>
                <a:latin typeface="+mn-lt"/>
              </a:rPr>
              <a:t>TCP/IP</a:t>
            </a:r>
            <a:br>
              <a:rPr lang="en-US" sz="1400" kern="0">
                <a:solidFill>
                  <a:srgbClr val="FFFFFF"/>
                </a:solidFill>
                <a:latin typeface="+mn-lt"/>
              </a:rPr>
            </a:br>
            <a:r>
              <a:rPr lang="en-US" sz="1400" kern="0">
                <a:solidFill>
                  <a:srgbClr val="FFFFFF"/>
                </a:solidFill>
                <a:latin typeface="+mn-lt"/>
              </a:rPr>
              <a:t>Network Stack</a:t>
            </a:r>
          </a:p>
        </p:txBody>
      </p:sp>
      <p:sp>
        <p:nvSpPr>
          <p:cNvPr id="6" name="Callout: Line with Border and Accent Bar 5">
            <a:extLst>
              <a:ext uri="{FF2B5EF4-FFF2-40B4-BE49-F238E27FC236}">
                <a16:creationId xmlns:a16="http://schemas.microsoft.com/office/drawing/2014/main" id="{5C8AE600-D350-431A-98D4-F4D6D10440F8}"/>
              </a:ext>
            </a:extLst>
          </p:cNvPr>
          <p:cNvSpPr/>
          <p:nvPr/>
        </p:nvSpPr>
        <p:spPr>
          <a:xfrm>
            <a:off x="9640886" y="4381551"/>
            <a:ext cx="1809813" cy="612648"/>
          </a:xfrm>
          <a:prstGeom prst="accentBorderCallout1">
            <a:avLst>
              <a:gd name="adj1" fmla="val 18750"/>
              <a:gd name="adj2" fmla="val -8333"/>
              <a:gd name="adj3" fmla="val -91641"/>
              <a:gd name="adj4" fmla="val -168671"/>
            </a:avLst>
          </a:prstGeom>
          <a:solidFill>
            <a:schemeClr val="bg2"/>
          </a:solidFill>
          <a:ln w="12700">
            <a:solidFill>
              <a:schemeClr val="accent1"/>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VSI is under user control and can service also Video or Sensor data</a:t>
            </a:r>
            <a:endParaRPr lang="en-GB" sz="1200">
              <a:solidFill>
                <a:schemeClr val="tx1"/>
              </a:solidFill>
            </a:endParaRPr>
          </a:p>
        </p:txBody>
      </p:sp>
    </p:spTree>
    <p:extLst>
      <p:ext uri="{BB962C8B-B14F-4D97-AF65-F5344CB8AC3E}">
        <p14:creationId xmlns:p14="http://schemas.microsoft.com/office/powerpoint/2010/main" val="2101255887"/>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5675509F-A6F5-4147-861D-E4CC99F48FA5}">
  <ds:schemaRefs>
    <ds:schemaRef ds:uri="c0950e01-db07-4e41-9c32-b7a8e9fccc9b"/>
    <ds:schemaRef ds:uri="f2ad5090-61a8-4b8c-ab70-68f4ff4d19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c0950e01-db07-4e41-9c32-b7a8e9fccc9b"/>
    <ds:schemaRef ds:uri="http://purl.org/dc/elements/1.1/"/>
    <ds:schemaRef ds:uri="http://schemas.microsoft.com/office/2006/metadata/properties"/>
    <ds:schemaRef ds:uri="http://schemas.microsoft.com/office/2006/documentManagement/types"/>
    <ds:schemaRef ds:uri="f2ad5090-61a8-4b8c-ab70-68f4ff4d1933"/>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fields"/>
    <ds:schemaRef ds:uri="http://www.w3.org/XML/1998/namespace"/>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Arm_2021</Template>
  <TotalTime>36188</TotalTime>
  <Words>9574</Words>
  <Application>Microsoft Macintosh PowerPoint</Application>
  <PresentationFormat>Widescreen</PresentationFormat>
  <Paragraphs>1084</Paragraphs>
  <Slides>35</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ＭＳ Ｐゴシック</vt:lpstr>
      <vt:lpstr>Aeonik</vt:lpstr>
      <vt:lpstr>Arial</vt:lpstr>
      <vt:lpstr>Calibri</vt:lpstr>
      <vt:lpstr>Consolas</vt:lpstr>
      <vt:lpstr>Courier New</vt:lpstr>
      <vt:lpstr>Lato</vt:lpstr>
      <vt:lpstr>Wingdings</vt:lpstr>
      <vt:lpstr>Arm_PPT_Public</vt:lpstr>
      <vt:lpstr>Documentation  images</vt:lpstr>
      <vt:lpstr>Arm Virtual Hardware (AVH)</vt:lpstr>
      <vt:lpstr>Arm Virtual Hardware (AVH)</vt:lpstr>
      <vt:lpstr>Arm Virtual Hardware (AVH)</vt:lpstr>
      <vt:lpstr>AVH-FVPs: Arm Virtual Hardware (AVH) with Fast Models</vt:lpstr>
      <vt:lpstr>Arm Virtual Hardware (AVH)</vt:lpstr>
      <vt:lpstr>Arm Fixed Virtual Platforms (FVPs)</vt:lpstr>
      <vt:lpstr>Arm Virtual Hardware</vt:lpstr>
      <vt:lpstr>Virtual Hardware: Test Cloud Applications with Internet Connectivity</vt:lpstr>
      <vt:lpstr>Virtual Hardware: Test Cloud Applications with Internet Connectivity</vt:lpstr>
      <vt:lpstr>IoT/ML SW Platform – from FVP to Hardware to Deployment</vt:lpstr>
      <vt:lpstr>FVP Platform for IoT/DSP/ML Software Development</vt:lpstr>
      <vt:lpstr>FVP Platform for IoT/DSP/ML Software Development</vt:lpstr>
      <vt:lpstr>FVP/FM Streaming Peripheral Extension</vt:lpstr>
      <vt:lpstr>Video VSI Use Case</vt:lpstr>
      <vt:lpstr>PowerPoint Presentation</vt:lpstr>
      <vt:lpstr>FVP/FM Streaming Peripheral Extension</vt:lpstr>
      <vt:lpstr>Workflow for CI: Develop Application Code or Test Cases</vt:lpstr>
      <vt:lpstr>FVP/FM I/O Peripheral Extension</vt:lpstr>
      <vt:lpstr>FVP/FM IP Socket Peripheral Extension</vt:lpstr>
      <vt:lpstr>PowerPoint Presentation</vt:lpstr>
      <vt:lpstr>PowerPoint Presentation</vt:lpstr>
      <vt:lpstr>PowerPoint Presentation</vt:lpstr>
      <vt:lpstr>Current Docker Container</vt:lpstr>
      <vt:lpstr>FVP/FM Streaming Peripheral Extension</vt:lpstr>
      <vt:lpstr>Audio Driver</vt:lpstr>
      <vt:lpstr>Software, Peripheral, and Script interaction</vt:lpstr>
      <vt:lpstr>FVP Platform for IoT/DSP/ML Software Development</vt:lpstr>
      <vt:lpstr>Types of Software Testing</vt:lpstr>
      <vt:lpstr>IoT/ML SW Platform – from FVP to Hardware to Deployment</vt:lpstr>
      <vt:lpstr>IoT/ML SW Platform – for FVP or Real Hardware</vt:lpstr>
      <vt:lpstr>IoT/ML SW Platform – Usage for Real-world Data Collection</vt:lpstr>
      <vt:lpstr>FVP/FM Streaming Peripheral Extension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Buffer Handling</dc:title>
  <dc:subject/>
  <dc:creator>Reinhard Keil</dc:creator>
  <cp:keywords/>
  <dc:description/>
  <cp:lastModifiedBy>Christopher Seidl</cp:lastModifiedBy>
  <cp:revision>70</cp:revision>
  <dcterms:created xsi:type="dcterms:W3CDTF">2021-06-28T15:12:17Z</dcterms:created>
  <dcterms:modified xsi:type="dcterms:W3CDTF">2026-02-09T14:40:29Z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